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13" r:id="rId1"/>
  </p:sldMasterIdLst>
  <p:notesMasterIdLst>
    <p:notesMasterId r:id="rId21"/>
  </p:notesMasterIdLst>
  <p:sldIdLst>
    <p:sldId id="317" r:id="rId2"/>
    <p:sldId id="328" r:id="rId3"/>
    <p:sldId id="325" r:id="rId4"/>
    <p:sldId id="320" r:id="rId5"/>
    <p:sldId id="318" r:id="rId6"/>
    <p:sldId id="321" r:id="rId7"/>
    <p:sldId id="329" r:id="rId8"/>
    <p:sldId id="330" r:id="rId9"/>
    <p:sldId id="323" r:id="rId10"/>
    <p:sldId id="331" r:id="rId11"/>
    <p:sldId id="332" r:id="rId12"/>
    <p:sldId id="338" r:id="rId13"/>
    <p:sldId id="333" r:id="rId14"/>
    <p:sldId id="339" r:id="rId15"/>
    <p:sldId id="334" r:id="rId16"/>
    <p:sldId id="335" r:id="rId17"/>
    <p:sldId id="336" r:id="rId18"/>
    <p:sldId id="337" r:id="rId19"/>
    <p:sldId id="324" r:id="rId20"/>
  </p:sldIdLst>
  <p:sldSz cx="9144000" cy="6858000" type="screen4x3"/>
  <p:notesSz cx="6858000" cy="9144000"/>
  <p:defaultTextStyle>
    <a:defPPr>
      <a:defRPr lang="bg-BG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94" d="100"/>
          <a:sy n="94" d="100"/>
        </p:scale>
        <p:origin x="-900" y="5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bg-BG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0008AB7-1E90-4402-B433-1BC738FEAC66}" type="datetimeFigureOut">
              <a:rPr lang="bg-BG" smtClean="0"/>
              <a:pPr/>
              <a:t>17.4.2019 г.</a:t>
            </a:fld>
            <a:endParaRPr lang="bg-BG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bg-BG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1EF85D1-70CA-4B29-9C50-B7A9A99F3B3B}" type="slidenum">
              <a:rPr lang="bg-BG" smtClean="0"/>
              <a:pPr/>
              <a:t>‹#›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11936321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bg-B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2959E24-4CB1-4CA3-B707-0F41EE08FCC6}" type="slidenum">
              <a:rPr lang="bg-BG" smtClean="0"/>
              <a:pPr/>
              <a:t>1</a:t>
            </a:fld>
            <a:endParaRPr lang="bg-BG" dirty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bg-BG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1EF85D1-70CA-4B29-9C50-B7A9A99F3B3B}" type="slidenum">
              <a:rPr lang="bg-BG" smtClean="0"/>
              <a:pPr/>
              <a:t>17</a:t>
            </a:fld>
            <a:endParaRPr lang="bg-BG"/>
          </a:p>
        </p:txBody>
      </p:sp>
    </p:spTree>
    <p:extLst>
      <p:ext uri="{BB962C8B-B14F-4D97-AF65-F5344CB8AC3E}">
        <p14:creationId xmlns:p14="http://schemas.microsoft.com/office/powerpoint/2010/main" val="30728950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itle 8"/>
          <p:cNvSpPr>
            <a:spLocks noGrp="1"/>
          </p:cNvSpPr>
          <p:nvPr>
            <p:ph type="ctrTitle"/>
          </p:nvPr>
        </p:nvSpPr>
        <p:spPr>
          <a:xfrm>
            <a:off x="533400" y="1371600"/>
            <a:ext cx="7851648" cy="1828800"/>
          </a:xfrm>
          <a:ln>
            <a:noFill/>
          </a:ln>
        </p:spPr>
        <p:txBody>
          <a:bodyPr vert="horz" tIns="0" rIns="18288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  <a:contourClr>
                <a:schemeClr val="tx2"/>
              </a:contourClr>
            </a:sp3d>
          </a:bodyPr>
          <a:lstStyle>
            <a:lvl1pPr algn="r" rtl="0">
              <a:spcBef>
                <a:spcPct val="0"/>
              </a:spcBef>
              <a:buNone/>
              <a:defRPr sz="5600" b="1">
                <a:ln>
                  <a:noFill/>
                </a:ln>
                <a:solidFill>
                  <a:schemeClr val="accent3">
                    <a:tint val="90000"/>
                    <a:satMod val="120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17" name="Subtitle 16"/>
          <p:cNvSpPr>
            <a:spLocks noGrp="1"/>
          </p:cNvSpPr>
          <p:nvPr>
            <p:ph type="subTitle" idx="1"/>
          </p:nvPr>
        </p:nvSpPr>
        <p:spPr>
          <a:xfrm>
            <a:off x="533400" y="3228536"/>
            <a:ext cx="7854696" cy="1752600"/>
          </a:xfrm>
        </p:spPr>
        <p:txBody>
          <a:bodyPr lIns="0" rIns="18288"/>
          <a:lstStyle>
            <a:lvl1pPr marL="0" marR="45720" indent="0" algn="r">
              <a:buNone/>
              <a:defRPr>
                <a:solidFill>
                  <a:schemeClr val="tx1"/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0" name="Date Placeholder 2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D94C32-2331-4170-BACB-9A17ADBF375E}" type="datetimeFigureOut">
              <a:rPr lang="bg-BG" smtClean="0"/>
              <a:pPr/>
              <a:t>17.4.2019 г.</a:t>
            </a:fld>
            <a:endParaRPr lang="bg-BG"/>
          </a:p>
        </p:txBody>
      </p:sp>
      <p:sp>
        <p:nvSpPr>
          <p:cNvPr id="19" name="Footer Placeholder 1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27" name="Slide Number Placeholder 2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A75BCB-D571-43BE-B2BE-4F65CABA47A4}" type="slidenum">
              <a:rPr lang="bg-BG" smtClean="0"/>
              <a:pPr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D94C32-2331-4170-BACB-9A17ADBF375E}" type="datetimeFigureOut">
              <a:rPr lang="bg-BG" smtClean="0"/>
              <a:pPr/>
              <a:t>17.4.2019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A75BCB-D571-43BE-B2BE-4F65CABA47A4}" type="slidenum">
              <a:rPr lang="bg-BG" smtClean="0"/>
              <a:pPr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914401"/>
            <a:ext cx="2057400" cy="5211763"/>
          </a:xfrm>
        </p:spPr>
        <p:txBody>
          <a:bodyPr vert="eaVert"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914401"/>
            <a:ext cx="6019800" cy="5211763"/>
          </a:xfrm>
        </p:spPr>
        <p:txBody>
          <a:bodyPr vert="eaVert"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D94C32-2331-4170-BACB-9A17ADBF375E}" type="datetimeFigureOut">
              <a:rPr lang="bg-BG" smtClean="0"/>
              <a:pPr/>
              <a:t>17.4.2019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A75BCB-D571-43BE-B2BE-4F65CABA47A4}" type="slidenum">
              <a:rPr lang="bg-BG" smtClean="0"/>
              <a:pPr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4_Image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xmlns="" id="{3E514C0E-C202-46C1-9852-BA3E45CA02B3}"/>
              </a:ext>
            </a:extLst>
          </p:cNvPr>
          <p:cNvSpPr/>
          <p:nvPr userDrawn="1"/>
        </p:nvSpPr>
        <p:spPr>
          <a:xfrm>
            <a:off x="6986858" y="3209360"/>
            <a:ext cx="1620000" cy="1440000"/>
          </a:xfrm>
          <a:prstGeom prst="rect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</a:endParaRP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xmlns="" id="{FF202D61-F30B-4228-A377-5750CAA2B9B7}"/>
              </a:ext>
            </a:extLst>
          </p:cNvPr>
          <p:cNvSpPr>
            <a:spLocks noGrp="1"/>
          </p:cNvSpPr>
          <p:nvPr>
            <p:ph type="pic" idx="15" hasCustomPrompt="1"/>
          </p:nvPr>
        </p:nvSpPr>
        <p:spPr>
          <a:xfrm>
            <a:off x="6986858" y="1773034"/>
            <a:ext cx="1620000" cy="1440000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</p:spPr>
        <p:txBody>
          <a:bodyPr anchor="ctr"/>
          <a:lstStyle>
            <a:lvl1pPr marL="0" indent="0" algn="ctr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 </a:t>
            </a:r>
            <a:endParaRPr lang="ko-KR" altLang="en-US" dirty="0"/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xmlns="" id="{8C423E02-128E-42A1-8953-2DE50A51FCF9}"/>
              </a:ext>
            </a:extLst>
          </p:cNvPr>
          <p:cNvSpPr/>
          <p:nvPr userDrawn="1"/>
        </p:nvSpPr>
        <p:spPr>
          <a:xfrm>
            <a:off x="5366858" y="4645814"/>
            <a:ext cx="1620000" cy="1440000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</a:endParaRPr>
          </a:p>
        </p:txBody>
      </p:sp>
      <p:sp>
        <p:nvSpPr>
          <p:cNvPr id="5" name="Picture Placeholder 2">
            <a:extLst>
              <a:ext uri="{FF2B5EF4-FFF2-40B4-BE49-F238E27FC236}">
                <a16:creationId xmlns:a16="http://schemas.microsoft.com/office/drawing/2014/main" xmlns="" id="{06F87C8A-190B-4FCA-A7E1-913DC2A32AA2}"/>
              </a:ext>
            </a:extLst>
          </p:cNvPr>
          <p:cNvSpPr>
            <a:spLocks noGrp="1"/>
          </p:cNvSpPr>
          <p:nvPr>
            <p:ph type="pic" idx="16" hasCustomPrompt="1"/>
          </p:nvPr>
        </p:nvSpPr>
        <p:spPr>
          <a:xfrm>
            <a:off x="6986858" y="4645814"/>
            <a:ext cx="1620000" cy="1440000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</p:spPr>
        <p:txBody>
          <a:bodyPr anchor="ctr"/>
          <a:lstStyle>
            <a:lvl1pPr marL="0" indent="0" algn="ctr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 </a:t>
            </a:r>
            <a:endParaRPr lang="ko-KR" altLang="en-US" dirty="0"/>
          </a:p>
        </p:txBody>
      </p:sp>
      <p:sp>
        <p:nvSpPr>
          <p:cNvPr id="6" name="Picture Placeholder 2">
            <a:extLst>
              <a:ext uri="{FF2B5EF4-FFF2-40B4-BE49-F238E27FC236}">
                <a16:creationId xmlns:a16="http://schemas.microsoft.com/office/drawing/2014/main" xmlns="" id="{AA0A630E-93DB-487F-929A-17764764CDB1}"/>
              </a:ext>
            </a:extLst>
          </p:cNvPr>
          <p:cNvSpPr>
            <a:spLocks noGrp="1"/>
          </p:cNvSpPr>
          <p:nvPr>
            <p:ph type="pic" idx="17" hasCustomPrompt="1"/>
          </p:nvPr>
        </p:nvSpPr>
        <p:spPr>
          <a:xfrm>
            <a:off x="5366697" y="3209360"/>
            <a:ext cx="1620000" cy="1440000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</p:spPr>
        <p:txBody>
          <a:bodyPr anchor="ctr"/>
          <a:lstStyle>
            <a:lvl1pPr marL="0" indent="0" algn="ctr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 </a:t>
            </a:r>
            <a:endParaRPr lang="ko-KR" alt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xmlns="" id="{6711B731-17ED-4D6F-800A-73D3A14C3992}"/>
              </a:ext>
            </a:extLst>
          </p:cNvPr>
          <p:cNvSpPr/>
          <p:nvPr userDrawn="1"/>
        </p:nvSpPr>
        <p:spPr>
          <a:xfrm>
            <a:off x="5366858" y="1773034"/>
            <a:ext cx="1620000" cy="1440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</a:endParaRPr>
          </a:p>
        </p:txBody>
      </p:sp>
      <p:sp>
        <p:nvSpPr>
          <p:cNvPr id="8" name="Rectangle 7">
            <a:extLst>
              <a:ext uri="{FF2B5EF4-FFF2-40B4-BE49-F238E27FC236}">
                <a16:creationId xmlns:a16="http://schemas.microsoft.com/office/drawing/2014/main" xmlns="" id="{B6746A58-880F-470E-AAFB-4D7CB30D2CF6}"/>
              </a:ext>
            </a:extLst>
          </p:cNvPr>
          <p:cNvSpPr/>
          <p:nvPr userDrawn="1"/>
        </p:nvSpPr>
        <p:spPr>
          <a:xfrm>
            <a:off x="3746536" y="3209360"/>
            <a:ext cx="1620000" cy="1440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</a:endParaRPr>
          </a:p>
        </p:txBody>
      </p:sp>
      <p:sp>
        <p:nvSpPr>
          <p:cNvPr id="9" name="Picture Placeholder 2">
            <a:extLst>
              <a:ext uri="{FF2B5EF4-FFF2-40B4-BE49-F238E27FC236}">
                <a16:creationId xmlns:a16="http://schemas.microsoft.com/office/drawing/2014/main" xmlns="" id="{FBD37972-1F7F-4C9E-A6D4-C90E3B8369F0}"/>
              </a:ext>
            </a:extLst>
          </p:cNvPr>
          <p:cNvSpPr>
            <a:spLocks noGrp="1"/>
          </p:cNvSpPr>
          <p:nvPr>
            <p:ph type="pic" idx="18" hasCustomPrompt="1"/>
          </p:nvPr>
        </p:nvSpPr>
        <p:spPr>
          <a:xfrm>
            <a:off x="3746177" y="4645814"/>
            <a:ext cx="1620000" cy="1440000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</p:spPr>
        <p:txBody>
          <a:bodyPr anchor="ctr"/>
          <a:lstStyle>
            <a:lvl1pPr marL="0" indent="0" algn="ctr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 </a:t>
            </a:r>
            <a:endParaRPr lang="ko-KR" altLang="en-US" dirty="0"/>
          </a:p>
        </p:txBody>
      </p:sp>
      <p:sp>
        <p:nvSpPr>
          <p:cNvPr id="10" name="Picture Placeholder 2">
            <a:extLst>
              <a:ext uri="{FF2B5EF4-FFF2-40B4-BE49-F238E27FC236}">
                <a16:creationId xmlns:a16="http://schemas.microsoft.com/office/drawing/2014/main" xmlns="" id="{8E23BEDE-B250-40DE-8D39-C0803D8CC43A}"/>
              </a:ext>
            </a:extLst>
          </p:cNvPr>
          <p:cNvSpPr>
            <a:spLocks noGrp="1"/>
          </p:cNvSpPr>
          <p:nvPr>
            <p:ph type="pic" idx="20" hasCustomPrompt="1"/>
          </p:nvPr>
        </p:nvSpPr>
        <p:spPr>
          <a:xfrm>
            <a:off x="2126375" y="3209360"/>
            <a:ext cx="1620000" cy="1440000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>
            <a:noFill/>
          </a:ln>
        </p:spPr>
        <p:txBody>
          <a:bodyPr anchor="ctr"/>
          <a:lstStyle>
            <a:lvl1pPr marL="0" indent="0" algn="ctr">
              <a:buNone/>
              <a:defRPr sz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 </a:t>
            </a:r>
            <a:endParaRPr lang="ko-KR" altLang="en-US" dirty="0"/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xmlns="" id="{4D3AFCEB-A5C6-4DD3-BD22-AE741EDA18AE}"/>
              </a:ext>
            </a:extLst>
          </p:cNvPr>
          <p:cNvSpPr/>
          <p:nvPr userDrawn="1"/>
        </p:nvSpPr>
        <p:spPr>
          <a:xfrm>
            <a:off x="506213" y="3209360"/>
            <a:ext cx="1620000" cy="1440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1200" dirty="0">
              <a:solidFill>
                <a:schemeClr val="tx1">
                  <a:lumMod val="75000"/>
                  <a:lumOff val="25000"/>
                </a:schemeClr>
              </a:solidFill>
              <a:latin typeface="+mn-lt"/>
            </a:endParaRPr>
          </a:p>
        </p:txBody>
      </p:sp>
      <p:sp>
        <p:nvSpPr>
          <p:cNvPr id="22" name="Text Placeholder 9">
            <a:extLst>
              <a:ext uri="{FF2B5EF4-FFF2-40B4-BE49-F238E27FC236}">
                <a16:creationId xmlns:a16="http://schemas.microsoft.com/office/drawing/2014/main" xmlns="" id="{B5DC6E82-1C6B-48EE-8DA8-170A8B24277E}"/>
              </a:ext>
            </a:extLst>
          </p:cNvPr>
          <p:cNvSpPr>
            <a:spLocks noGrp="1"/>
          </p:cNvSpPr>
          <p:nvPr>
            <p:ph type="body" sz="quarter" idx="21" hasCustomPrompt="1"/>
          </p:nvPr>
        </p:nvSpPr>
        <p:spPr>
          <a:xfrm>
            <a:off x="242647" y="339510"/>
            <a:ext cx="8679898" cy="724247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</p:spTree>
    <p:extLst>
      <p:ext uri="{BB962C8B-B14F-4D97-AF65-F5344CB8AC3E}">
        <p14:creationId xmlns:p14="http://schemas.microsoft.com/office/powerpoint/2010/main" val="389195720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D94C32-2331-4170-BACB-9A17ADBF375E}" type="datetimeFigureOut">
              <a:rPr lang="bg-BG" smtClean="0"/>
              <a:pPr/>
              <a:t>17.4.2019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A75BCB-D571-43BE-B2BE-4F65CABA47A4}" type="slidenum">
              <a:rPr lang="bg-BG" smtClean="0"/>
              <a:pPr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352" y="1316736"/>
            <a:ext cx="7772400" cy="1362456"/>
          </a:xfrm>
          <a:ln>
            <a:noFill/>
          </a:ln>
        </p:spPr>
        <p:txBody>
          <a:bodyPr vert="horz" tIns="0" bIns="0" anchor="b">
            <a:no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bevelT w="38100" h="38100"/>
            </a:sp3d>
          </a:bodyPr>
          <a:lstStyle>
            <a:lvl1pPr algn="l" rtl="0">
              <a:spcBef>
                <a:spcPct val="0"/>
              </a:spcBef>
              <a:buNone/>
              <a:defRPr lang="en-US" sz="5600" b="1" cap="none" baseline="0" dirty="0">
                <a:ln w="635">
                  <a:noFill/>
                </a:ln>
                <a:solidFill>
                  <a:schemeClr val="accent4">
                    <a:tint val="90000"/>
                    <a:satMod val="125000"/>
                  </a:schemeClr>
                </a:solidFill>
                <a:effectLst>
                  <a:outerShdw blurRad="38100" dist="25400" dir="5400000" algn="tl" rotWithShape="0">
                    <a:srgbClr val="000000">
                      <a:alpha val="43000"/>
                    </a:srgbClr>
                  </a:outerShdw>
                </a:effectLst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352" y="2704664"/>
            <a:ext cx="7772400" cy="1509712"/>
          </a:xfrm>
        </p:spPr>
        <p:txBody>
          <a:bodyPr lIns="45720" rIns="45720" anchor="t"/>
          <a:lstStyle>
            <a:lvl1pPr marL="0" indent="0">
              <a:buNone/>
              <a:defRPr sz="2200">
                <a:solidFill>
                  <a:schemeClr val="tx1"/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D94C32-2331-4170-BACB-9A17ADBF375E}" type="datetimeFigureOut">
              <a:rPr lang="bg-BG" smtClean="0"/>
              <a:pPr/>
              <a:t>17.4.2019 г.</a:t>
            </a:fld>
            <a:endParaRPr 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A75BCB-D571-43BE-B2BE-4F65CABA47A4}" type="slidenum">
              <a:rPr lang="bg-BG" smtClean="0"/>
              <a:pPr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/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920085"/>
            <a:ext cx="4038600" cy="4434840"/>
          </a:xfrm>
        </p:spPr>
        <p:txBody>
          <a:bodyPr/>
          <a:lstStyle>
            <a:lvl1pPr>
              <a:defRPr sz="26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D94C32-2331-4170-BACB-9A17ADBF375E}" type="datetimeFigureOut">
              <a:rPr lang="bg-BG" smtClean="0"/>
              <a:pPr/>
              <a:t>17.4.2019 г.</a:t>
            </a:fld>
            <a:endParaRPr 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A75BCB-D571-43BE-B2BE-4F65CABA47A4}" type="slidenum">
              <a:rPr lang="bg-BG" smtClean="0"/>
              <a:pPr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</p:spPr>
        <p:txBody>
          <a:bodyPr tIns="45720" anchor="b"/>
          <a:lstStyle>
            <a:lvl1pPr>
              <a:defRPr/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855248"/>
            <a:ext cx="4040188" cy="659352"/>
          </a:xfrm>
        </p:spPr>
        <p:txBody>
          <a:bodyPr lIns="45720" tIns="0" rIns="45720" bIns="0" anchor="ctr">
            <a:noAutofit/>
          </a:bodyPr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645025" y="1859757"/>
            <a:ext cx="4041775" cy="654843"/>
          </a:xfrm>
        </p:spPr>
        <p:txBody>
          <a:bodyPr lIns="45720" tIns="0" rIns="45720" bIns="0" anchor="ctr"/>
          <a:lstStyle>
            <a:lvl1pPr marL="0" indent="0">
              <a:buNone/>
              <a:defRPr sz="2400" b="1" cap="none" baseline="0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2514600"/>
            <a:ext cx="4040188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514600"/>
            <a:ext cx="4041775" cy="3845720"/>
          </a:xfrm>
        </p:spPr>
        <p:txBody>
          <a:bodyPr tIns="0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D94C32-2331-4170-BACB-9A17ADBF375E}" type="datetimeFigureOut">
              <a:rPr lang="bg-BG" smtClean="0"/>
              <a:pPr/>
              <a:t>17.4.2019 г.</a:t>
            </a:fld>
            <a:endParaRPr lang="bg-BG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A75BCB-D571-43BE-B2BE-4F65CABA47A4}" type="slidenum">
              <a:rPr lang="bg-BG" smtClean="0"/>
              <a:pPr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704088"/>
            <a:ext cx="8305800" cy="1143000"/>
          </a:xfrm>
        </p:spPr>
        <p:txBody>
          <a:bodyPr vert="horz" tIns="45720" bIns="0" anchor="b">
            <a:normAutofit/>
            <a:scene3d>
              <a:camera prst="orthographicFront"/>
              <a:lightRig rig="freezing" dir="t">
                <a:rot lat="0" lon="0" rev="5640000"/>
              </a:lightRig>
            </a:scene3d>
            <a:sp3d prstMaterial="flat">
              <a:contourClr>
                <a:schemeClr val="tx2"/>
              </a:contourClr>
            </a:sp3d>
          </a:bodyPr>
          <a:lstStyle>
            <a:lvl1pPr algn="l" rtl="0">
              <a:spcBef>
                <a:spcPct val="0"/>
              </a:spcBef>
              <a:buNone/>
              <a:defRPr sz="50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D94C32-2331-4170-BACB-9A17ADBF375E}" type="datetimeFigureOut">
              <a:rPr lang="bg-BG" smtClean="0"/>
              <a:pPr/>
              <a:t>17.4.2019 г.</a:t>
            </a:fld>
            <a:endParaRPr lang="bg-BG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A75BCB-D571-43BE-B2BE-4F65CABA47A4}" type="slidenum">
              <a:rPr lang="bg-BG" smtClean="0"/>
              <a:pPr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D94C32-2331-4170-BACB-9A17ADBF375E}" type="datetimeFigureOut">
              <a:rPr lang="bg-BG" smtClean="0"/>
              <a:pPr/>
              <a:t>17.4.2019 г.</a:t>
            </a:fld>
            <a:endParaRPr lang="bg-BG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A75BCB-D571-43BE-B2BE-4F65CABA47A4}" type="slidenum">
              <a:rPr lang="bg-BG" smtClean="0"/>
              <a:pPr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5800" y="514352"/>
            <a:ext cx="2743200" cy="1162050"/>
          </a:xfrm>
        </p:spPr>
        <p:txBody>
          <a:bodyPr lIns="0" anchor="b">
            <a:noAutofit/>
          </a:bodyPr>
          <a:lstStyle>
            <a:lvl1pPr algn="l" rtl="0">
              <a:spcBef>
                <a:spcPct val="0"/>
              </a:spcBef>
              <a:buNone/>
              <a:defRPr sz="2600" b="0">
                <a:ln>
                  <a:noFill/>
                </a:ln>
                <a:solidFill>
                  <a:schemeClr val="tx2"/>
                </a:solidFill>
                <a:effectLst/>
                <a:latin typeface="+mj-lt"/>
                <a:ea typeface="+mj-ea"/>
                <a:cs typeface="+mj-cs"/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685800" y="1676400"/>
            <a:ext cx="2743200" cy="4572000"/>
          </a:xfrm>
        </p:spPr>
        <p:txBody>
          <a:bodyPr lIns="18288" rIns="18288"/>
          <a:lstStyle>
            <a:lvl1pPr marL="0" indent="0" algn="l">
              <a:buNone/>
              <a:defRPr sz="1400"/>
            </a:lvl1pPr>
            <a:lvl2pPr indent="0" algn="l">
              <a:buNone/>
              <a:defRPr sz="1200"/>
            </a:lvl2pPr>
            <a:lvl3pPr indent="0" algn="l">
              <a:buNone/>
              <a:defRPr sz="1000"/>
            </a:lvl3pPr>
            <a:lvl4pPr indent="0" algn="l">
              <a:buNone/>
              <a:defRPr sz="900"/>
            </a:lvl4pPr>
            <a:lvl5pPr indent="0" algn="l">
              <a:buNone/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3575050" y="1676400"/>
            <a:ext cx="5111750" cy="4572000"/>
          </a:xfrm>
        </p:spPr>
        <p:txBody>
          <a:bodyPr tIns="0"/>
          <a:lstStyle>
            <a:lvl1pPr>
              <a:defRPr sz="2800"/>
            </a:lvl1pPr>
            <a:lvl2pPr>
              <a:defRPr sz="2600"/>
            </a:lvl2pPr>
            <a:lvl3pPr>
              <a:defRPr sz="2400"/>
            </a:lvl3pPr>
            <a:lvl4pPr>
              <a:defRPr sz="2000"/>
            </a:lvl4pPr>
            <a:lvl5pPr>
              <a:defRPr sz="1800"/>
            </a:lvl5pPr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D94C32-2331-4170-BACB-9A17ADBF375E}" type="datetimeFigureOut">
              <a:rPr lang="bg-BG" smtClean="0"/>
              <a:pPr/>
              <a:t>17.4.2019 г.</a:t>
            </a:fld>
            <a:endParaRPr 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A75BCB-D571-43BE-B2BE-4F65CABA47A4}" type="slidenum">
              <a:rPr lang="bg-BG" smtClean="0"/>
              <a:pPr/>
              <a:t>‹#›</a:t>
            </a:fld>
            <a:endParaRPr lang="bg-BG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Snip and Round Single Corner Rectangle 8"/>
          <p:cNvSpPr/>
          <p:nvPr/>
        </p:nvSpPr>
        <p:spPr>
          <a:xfrm rot="420000" flipV="1">
            <a:off x="3165753" y="1108077"/>
            <a:ext cx="5257800" cy="4114800"/>
          </a:xfrm>
          <a:prstGeom prst="snipRoundRect">
            <a:avLst>
              <a:gd name="adj1" fmla="val 0"/>
              <a:gd name="adj2" fmla="val 3646"/>
            </a:avLst>
          </a:prstGeom>
          <a:solidFill>
            <a:srgbClr val="FFFFFF"/>
          </a:solidFill>
          <a:ln w="3175" cap="rnd" cmpd="sng" algn="ctr">
            <a:solidFill>
              <a:srgbClr val="C0C0C0"/>
            </a:solidFill>
            <a:prstDash val="solid"/>
          </a:ln>
          <a:effectLst>
            <a:outerShdw blurRad="63500" dist="38500" dir="7500000" sx="98500" sy="100080" kx="100000" algn="tl" rotWithShape="0">
              <a:srgbClr val="000000">
                <a:alpha val="25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12" name="Right Triangle 11"/>
          <p:cNvSpPr/>
          <p:nvPr/>
        </p:nvSpPr>
        <p:spPr>
          <a:xfrm rot="420000" flipV="1">
            <a:off x="8004134" y="5359769"/>
            <a:ext cx="155448" cy="155448"/>
          </a:xfrm>
          <a:prstGeom prst="rtTriangle">
            <a:avLst/>
          </a:prstGeom>
          <a:solidFill>
            <a:srgbClr val="FFFFFF"/>
          </a:solidFill>
          <a:ln w="12700" cap="flat" cmpd="sng" algn="ctr">
            <a:solidFill>
              <a:srgbClr val="FFFFFF"/>
            </a:solidFill>
            <a:prstDash val="solid"/>
            <a:bevel/>
          </a:ln>
          <a:effectLst>
            <a:outerShdw blurRad="19685" dist="6350" dir="12900000" algn="tl" rotWithShape="0">
              <a:srgbClr val="000000">
                <a:alpha val="47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eaLnBrk="1" latinLnBrk="0" hangingPunct="1"/>
            <a:endParaRPr kumimoji="0"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0" y="1176996"/>
            <a:ext cx="2212848" cy="1582621"/>
          </a:xfrm>
        </p:spPr>
        <p:txBody>
          <a:bodyPr vert="horz" lIns="45720" tIns="45720" rIns="45720" bIns="45720" anchor="b"/>
          <a:lstStyle>
            <a:lvl1pPr algn="l">
              <a:buNone/>
              <a:defRPr sz="2000" b="1">
                <a:solidFill>
                  <a:schemeClr val="tx2"/>
                </a:solidFill>
              </a:defRPr>
            </a:lvl1pPr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0" y="2828785"/>
            <a:ext cx="2209800" cy="2179320"/>
          </a:xfrm>
        </p:spPr>
        <p:txBody>
          <a:bodyPr lIns="64008" rIns="45720" bIns="45720" anchor="t"/>
          <a:lstStyle>
            <a:lvl1pPr marL="0" indent="0" algn="l">
              <a:spcBef>
                <a:spcPts val="250"/>
              </a:spcBef>
              <a:buFontTx/>
              <a:buNone/>
              <a:defRPr sz="13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D94C32-2331-4170-BACB-9A17ADBF375E}" type="datetimeFigureOut">
              <a:rPr lang="bg-BG" smtClean="0"/>
              <a:pPr/>
              <a:t>17.4.2019 г.</a:t>
            </a:fld>
            <a:endParaRPr 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>
            <a:off x="8077200" y="6356350"/>
            <a:ext cx="609600" cy="365125"/>
          </a:xfrm>
        </p:spPr>
        <p:txBody>
          <a:bodyPr/>
          <a:lstStyle/>
          <a:p>
            <a:fld id="{B1A75BCB-D571-43BE-B2BE-4F65CABA47A4}" type="slidenum">
              <a:rPr lang="bg-BG" smtClean="0"/>
              <a:pPr/>
              <a:t>‹#›</a:t>
            </a:fld>
            <a:endParaRPr lang="bg-BG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420000">
            <a:off x="3485793" y="1199517"/>
            <a:ext cx="4617720" cy="3931920"/>
          </a:xfrm>
          <a:prstGeom prst="rect">
            <a:avLst/>
          </a:prstGeom>
          <a:solidFill>
            <a:schemeClr val="bg2"/>
          </a:solidFill>
          <a:ln w="3000" cap="rnd">
            <a:solidFill>
              <a:srgbClr val="C0C0C0"/>
            </a:solidFill>
            <a:round/>
          </a:ln>
          <a:effectLst/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  <p:sp>
        <p:nvSpPr>
          <p:cNvPr id="10" name="Freeform 9"/>
          <p:cNvSpPr>
            <a:spLocks/>
          </p:cNvSpPr>
          <p:nvPr/>
        </p:nvSpPr>
        <p:spPr bwMode="auto">
          <a:xfrm flipV="1">
            <a:off x="-9525" y="5816600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11" name="Freeform 10"/>
          <p:cNvSpPr>
            <a:spLocks/>
          </p:cNvSpPr>
          <p:nvPr/>
        </p:nvSpPr>
        <p:spPr bwMode="auto">
          <a:xfrm flipV="1">
            <a:off x="4381500" y="6219825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Freeform 6"/>
          <p:cNvSpPr>
            <a:spLocks/>
          </p:cNvSpPr>
          <p:nvPr/>
        </p:nvSpPr>
        <p:spPr bwMode="auto">
          <a:xfrm>
            <a:off x="-9525" y="-7144"/>
            <a:ext cx="9163050" cy="1041400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6" y="2"/>
              </a:cxn>
              <a:cxn ang="0">
                <a:pos x="2542" y="0"/>
              </a:cxn>
              <a:cxn ang="0">
                <a:pos x="4374" y="367"/>
              </a:cxn>
              <a:cxn ang="0">
                <a:pos x="5766" y="55"/>
              </a:cxn>
              <a:cxn ang="0">
                <a:pos x="5772" y="213"/>
              </a:cxn>
              <a:cxn ang="0">
                <a:pos x="4302" y="439"/>
              </a:cxn>
              <a:cxn ang="0">
                <a:pos x="1488" y="201"/>
              </a:cxn>
              <a:cxn ang="0">
                <a:pos x="0" y="656"/>
              </a:cxn>
              <a:cxn ang="0">
                <a:pos x="6" y="2"/>
              </a:cxn>
            </a:cxnLst>
            <a:rect l="0" t="0" r="0" b="0"/>
            <a:pathLst>
              <a:path w="5772" h="656">
                <a:moveTo>
                  <a:pt x="6" y="2"/>
                </a:moveTo>
                <a:lnTo>
                  <a:pt x="2542" y="0"/>
                </a:lnTo>
                <a:cubicBezTo>
                  <a:pt x="2746" y="101"/>
                  <a:pt x="3828" y="367"/>
                  <a:pt x="4374" y="367"/>
                </a:cubicBezTo>
                <a:cubicBezTo>
                  <a:pt x="4920" y="367"/>
                  <a:pt x="5526" y="152"/>
                  <a:pt x="5766" y="55"/>
                </a:cubicBezTo>
                <a:lnTo>
                  <a:pt x="5772" y="213"/>
                </a:lnTo>
                <a:cubicBezTo>
                  <a:pt x="5670" y="257"/>
                  <a:pt x="5016" y="441"/>
                  <a:pt x="4302" y="439"/>
                </a:cubicBezTo>
                <a:cubicBezTo>
                  <a:pt x="3588" y="437"/>
                  <a:pt x="2205" y="165"/>
                  <a:pt x="1488" y="201"/>
                </a:cubicBezTo>
                <a:cubicBezTo>
                  <a:pt x="750" y="209"/>
                  <a:pt x="270" y="482"/>
                  <a:pt x="0" y="656"/>
                </a:cubicBezTo>
                <a:lnTo>
                  <a:pt x="6" y="2"/>
                </a:lnTo>
                <a:close/>
              </a:path>
            </a:pathLst>
          </a:custGeom>
          <a:gradFill>
            <a:gsLst>
              <a:gs pos="0">
                <a:schemeClr val="accent2">
                  <a:shade val="50000"/>
                  <a:alpha val="45000"/>
                  <a:satMod val="120000"/>
                </a:schemeClr>
              </a:gs>
              <a:gs pos="100000">
                <a:schemeClr val="accent3">
                  <a:shade val="80000"/>
                  <a:alpha val="55000"/>
                  <a:satMod val="155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8" name="Freeform 7"/>
          <p:cNvSpPr>
            <a:spLocks/>
          </p:cNvSpPr>
          <p:nvPr/>
        </p:nvSpPr>
        <p:spPr bwMode="auto">
          <a:xfrm>
            <a:off x="4381500" y="-7144"/>
            <a:ext cx="4762500" cy="638175"/>
          </a:xfrm>
          <a:custGeom>
            <a:avLst>
              <a:gd name="A1" fmla="val 0"/>
              <a:gd name="A2" fmla="val 0"/>
              <a:gd name="A3" fmla="val 0"/>
              <a:gd name="A4" fmla="val 0"/>
              <a:gd name="A5" fmla="val 0"/>
              <a:gd name="A6" fmla="val 0"/>
              <a:gd name="A7" fmla="val 0"/>
              <a:gd name="A8" fmla="val 0"/>
            </a:avLst>
            <a:gdLst/>
            <a:ahLst/>
            <a:cxnLst>
              <a:cxn ang="0">
                <a:pos x="0" y="0"/>
              </a:cxn>
              <a:cxn ang="0">
                <a:pos x="1668" y="564"/>
              </a:cxn>
              <a:cxn ang="0">
                <a:pos x="3000" y="186"/>
              </a:cxn>
              <a:cxn ang="0">
                <a:pos x="3000" y="6"/>
              </a:cxn>
              <a:cxn ang="0">
                <a:pos x="0" y="0"/>
              </a:cxn>
            </a:cxnLst>
            <a:rect l="0" t="0" r="0" b="0"/>
            <a:pathLst>
              <a:path w="3000" h="595">
                <a:moveTo>
                  <a:pt x="0" y="0"/>
                </a:moveTo>
                <a:cubicBezTo>
                  <a:pt x="174" y="102"/>
                  <a:pt x="1168" y="533"/>
                  <a:pt x="1668" y="564"/>
                </a:cubicBezTo>
                <a:cubicBezTo>
                  <a:pt x="2168" y="595"/>
                  <a:pt x="2778" y="279"/>
                  <a:pt x="3000" y="186"/>
                </a:cubicBezTo>
                <a:lnTo>
                  <a:pt x="3000" y="6"/>
                </a:lnTo>
                <a:lnTo>
                  <a:pt x="0" y="0"/>
                </a:lnTo>
                <a:close/>
              </a:path>
            </a:pathLst>
          </a:custGeom>
          <a:gradFill>
            <a:gsLst>
              <a:gs pos="0">
                <a:schemeClr val="accent3">
                  <a:shade val="50000"/>
                  <a:alpha val="30000"/>
                  <a:satMod val="130000"/>
                </a:schemeClr>
              </a:gs>
              <a:gs pos="80000">
                <a:schemeClr val="accent2">
                  <a:shade val="75000"/>
                  <a:alpha val="45000"/>
                  <a:satMod val="140000"/>
                </a:schemeClr>
              </a:gs>
            </a:gsLst>
            <a:lin ang="5400000" scaled="1"/>
          </a:gra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algn="l" rtl="0" eaLnBrk="1" latinLnBrk="0" hangingPunct="1"/>
            <a:endParaRPr kumimoji="0" lang="en-US">
              <a:solidFill>
                <a:schemeClr val="tx1"/>
              </a:solidFill>
              <a:latin typeface="+mn-lt"/>
              <a:ea typeface="+mn-ea"/>
              <a:cs typeface="+mn-cs"/>
            </a:endParaRPr>
          </a:p>
        </p:txBody>
      </p:sp>
      <p:sp>
        <p:nvSpPr>
          <p:cNvPr id="9" name="Title Placeholder 8"/>
          <p:cNvSpPr>
            <a:spLocks noGrp="1"/>
          </p:cNvSpPr>
          <p:nvPr>
            <p:ph type="title"/>
          </p:nvPr>
        </p:nvSpPr>
        <p:spPr>
          <a:xfrm>
            <a:off x="457200" y="704088"/>
            <a:ext cx="8229600" cy="1143000"/>
          </a:xfrm>
          <a:prstGeom prst="rect">
            <a:avLst/>
          </a:prstGeom>
        </p:spPr>
        <p:txBody>
          <a:bodyPr vert="horz" lIns="0" rIns="0" bIns="0" anchor="b">
            <a:normAutofit/>
          </a:bodyPr>
          <a:lstStyle/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0" name="Text Placeholder 29"/>
          <p:cNvSpPr>
            <a:spLocks noGrp="1"/>
          </p:cNvSpPr>
          <p:nvPr>
            <p:ph type="body" idx="1"/>
          </p:nvPr>
        </p:nvSpPr>
        <p:spPr>
          <a:xfrm>
            <a:off x="457200" y="1935480"/>
            <a:ext cx="8229600" cy="438912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en-US" smtClean="0"/>
              <a:t>Click to edit Master text styles</a:t>
            </a:r>
          </a:p>
          <a:p>
            <a:pPr lvl="1" eaLnBrk="1" latinLnBrk="0" hangingPunct="1"/>
            <a:r>
              <a:rPr kumimoji="0" lang="en-US" smtClean="0"/>
              <a:t>Second level</a:t>
            </a:r>
          </a:p>
          <a:p>
            <a:pPr lvl="2" eaLnBrk="1" latinLnBrk="0" hangingPunct="1"/>
            <a:r>
              <a:rPr kumimoji="0" lang="en-US" smtClean="0"/>
              <a:t>Third level</a:t>
            </a:r>
          </a:p>
          <a:p>
            <a:pPr lvl="3" eaLnBrk="1" latinLnBrk="0" hangingPunct="1"/>
            <a:r>
              <a:rPr kumimoji="0" lang="en-US" smtClean="0"/>
              <a:t>Fourth level</a:t>
            </a:r>
          </a:p>
          <a:p>
            <a:pPr lvl="4" eaLnBrk="1" latinLnBrk="0" hangingPunct="1"/>
            <a:r>
              <a:rPr kumimoji="0" lang="en-US" smtClean="0"/>
              <a:t>Fifth level</a:t>
            </a:r>
            <a:endParaRPr kumimoji="0" lang="en-US"/>
          </a:p>
        </p:txBody>
      </p:sp>
      <p:sp>
        <p:nvSpPr>
          <p:cNvPr id="10" name="Date Placeholder 9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BCD94C32-2331-4170-BACB-9A17ADBF375E}" type="datetimeFigureOut">
              <a:rPr lang="bg-BG" smtClean="0"/>
              <a:pPr/>
              <a:t>17.4.2019 г.</a:t>
            </a:fld>
            <a:endParaRPr lang="bg-BG"/>
          </a:p>
        </p:txBody>
      </p:sp>
      <p:sp>
        <p:nvSpPr>
          <p:cNvPr id="22" name="Footer Placeholder 21"/>
          <p:cNvSpPr>
            <a:spLocks noGrp="1"/>
          </p:cNvSpPr>
          <p:nvPr>
            <p:ph type="ftr" sz="quarter" idx="3"/>
          </p:nvPr>
        </p:nvSpPr>
        <p:spPr>
          <a:xfrm>
            <a:off x="2667000" y="6356350"/>
            <a:ext cx="33528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l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endParaRPr lang="bg-BG"/>
          </a:p>
        </p:txBody>
      </p:sp>
      <p:sp>
        <p:nvSpPr>
          <p:cNvPr id="18" name="Slide Number Placeholder 17"/>
          <p:cNvSpPr>
            <a:spLocks noGrp="1"/>
          </p:cNvSpPr>
          <p:nvPr>
            <p:ph type="sldNum" sz="quarter" idx="4"/>
          </p:nvPr>
        </p:nvSpPr>
        <p:spPr>
          <a:xfrm>
            <a:off x="7924800" y="6356350"/>
            <a:ext cx="762000" cy="365125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200">
                <a:solidFill>
                  <a:schemeClr val="tx2">
                    <a:shade val="90000"/>
                  </a:schemeClr>
                </a:solidFill>
              </a:defRPr>
            </a:lvl1pPr>
          </a:lstStyle>
          <a:p>
            <a:fld id="{B1A75BCB-D571-43BE-B2BE-4F65CABA47A4}" type="slidenum">
              <a:rPr lang="bg-BG" smtClean="0"/>
              <a:pPr/>
              <a:t>‹#›</a:t>
            </a:fld>
            <a:endParaRPr lang="bg-BG"/>
          </a:p>
        </p:txBody>
      </p:sp>
      <p:grpSp>
        <p:nvGrpSpPr>
          <p:cNvPr id="2" name="Group 1"/>
          <p:cNvGrpSpPr/>
          <p:nvPr/>
        </p:nvGrpSpPr>
        <p:grpSpPr>
          <a:xfrm>
            <a:off x="-19017" y="202408"/>
            <a:ext cx="9180548" cy="649224"/>
            <a:chOff x="-19045" y="216550"/>
            <a:chExt cx="9180548" cy="649224"/>
          </a:xfrm>
        </p:grpSpPr>
        <p:sp>
          <p:nvSpPr>
            <p:cNvPr id="12" name="Freeform 11"/>
            <p:cNvSpPr>
              <a:spLocks/>
            </p:cNvSpPr>
            <p:nvPr/>
          </p:nvSpPr>
          <p:spPr bwMode="auto">
            <a:xfrm rot="21435692">
              <a:off x="-19045" y="216550"/>
              <a:ext cx="9163050" cy="649224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966"/>
                </a:cxn>
                <a:cxn ang="0">
                  <a:pos x="1608" y="282"/>
                </a:cxn>
                <a:cxn ang="0">
                  <a:pos x="4110" y="1008"/>
                </a:cxn>
                <a:cxn ang="0">
                  <a:pos x="5772" y="0"/>
                </a:cxn>
              </a:cxnLst>
              <a:rect l="0" t="0" r="0" b="0"/>
              <a:pathLst>
                <a:path w="5772" h="1055">
                  <a:moveTo>
                    <a:pt x="0" y="966"/>
                  </a:moveTo>
                  <a:cubicBezTo>
                    <a:pt x="282" y="738"/>
                    <a:pt x="923" y="275"/>
                    <a:pt x="1608" y="282"/>
                  </a:cubicBezTo>
                  <a:cubicBezTo>
                    <a:pt x="2293" y="289"/>
                    <a:pt x="3416" y="1055"/>
                    <a:pt x="4110" y="1008"/>
                  </a:cubicBezTo>
                  <a:cubicBezTo>
                    <a:pt x="4804" y="961"/>
                    <a:pt x="5426" y="210"/>
                    <a:pt x="5772" y="0"/>
                  </a:cubicBezTo>
                </a:path>
              </a:pathLst>
            </a:custGeom>
            <a:noFill/>
            <a:ln w="10795" cap="flat" cmpd="sng" algn="ctr">
              <a:gradFill>
                <a:gsLst>
                  <a:gs pos="74000">
                    <a:schemeClr val="accent3">
                      <a:shade val="75000"/>
                    </a:schemeClr>
                  </a:gs>
                  <a:gs pos="86000">
                    <a:schemeClr val="tx1">
                      <a:alpha val="29000"/>
                    </a:schemeClr>
                  </a:gs>
                  <a:gs pos="16000">
                    <a:schemeClr val="accent2">
                      <a:shade val="75000"/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  <p:sp>
          <p:nvSpPr>
            <p:cNvPr id="13" name="Freeform 12"/>
            <p:cNvSpPr>
              <a:spLocks/>
            </p:cNvSpPr>
            <p:nvPr/>
          </p:nvSpPr>
          <p:spPr bwMode="auto">
            <a:xfrm rot="21435692">
              <a:off x="-14309" y="290003"/>
              <a:ext cx="9175812" cy="530352"/>
            </a:xfrm>
            <a:custGeom>
              <a:avLst>
                <a:gd name="A1" fmla="val 0"/>
                <a:gd name="A2" fmla="val 0"/>
                <a:gd name="A3" fmla="val 0"/>
                <a:gd name="A4" fmla="val 0"/>
                <a:gd name="A5" fmla="val 0"/>
                <a:gd name="A6" fmla="val 0"/>
                <a:gd name="A7" fmla="val 0"/>
                <a:gd name="A8" fmla="val 0"/>
              </a:avLst>
              <a:gdLst/>
              <a:ahLst/>
              <a:cxnLst>
                <a:cxn ang="0">
                  <a:pos x="0" y="732"/>
                </a:cxn>
                <a:cxn ang="0">
                  <a:pos x="1638" y="228"/>
                </a:cxn>
                <a:cxn ang="0">
                  <a:pos x="4122" y="816"/>
                </a:cxn>
                <a:cxn ang="0">
                  <a:pos x="5766" y="0"/>
                </a:cxn>
              </a:cxnLst>
              <a:rect l="0" t="0" r="0" b="0"/>
              <a:pathLst>
                <a:path w="5766" h="854">
                  <a:moveTo>
                    <a:pt x="0" y="732"/>
                  </a:moveTo>
                  <a:cubicBezTo>
                    <a:pt x="273" y="647"/>
                    <a:pt x="951" y="214"/>
                    <a:pt x="1638" y="228"/>
                  </a:cubicBezTo>
                  <a:cubicBezTo>
                    <a:pt x="2325" y="242"/>
                    <a:pt x="3434" y="854"/>
                    <a:pt x="4122" y="816"/>
                  </a:cubicBezTo>
                  <a:cubicBezTo>
                    <a:pt x="4810" y="778"/>
                    <a:pt x="5424" y="170"/>
                    <a:pt x="5766" y="0"/>
                  </a:cubicBezTo>
                </a:path>
              </a:pathLst>
            </a:custGeom>
            <a:noFill/>
            <a:ln w="9525" cap="flat" cmpd="sng" algn="ctr">
              <a:gradFill>
                <a:gsLst>
                  <a:gs pos="74000">
                    <a:schemeClr val="accent4"/>
                  </a:gs>
                  <a:gs pos="44000">
                    <a:schemeClr val="accent1"/>
                  </a:gs>
                  <a:gs pos="33000">
                    <a:schemeClr val="accent2">
                      <a:alpha val="56000"/>
                    </a:schemeClr>
                  </a:gs>
                </a:gsLst>
                <a:lin ang="5400000" scaled="1"/>
              </a:gradFill>
              <a:prstDash val="solid"/>
              <a:round/>
              <a:headEnd type="none" w="med" len="med"/>
              <a:tailEnd type="none" w="med" len="med"/>
            </a:ln>
            <a:effectLst/>
          </p:spPr>
          <p:txBody>
            <a:bodyPr vert="horz" wrap="square" lIns="91440" tIns="45720" rIns="91440" bIns="45720" anchor="t" compatLnSpc="1"/>
            <a:lstStyle/>
            <a:p>
              <a:endParaRPr kumimoji="0" lang="en-US"/>
            </a:p>
          </p:txBody>
        </p:sp>
      </p:grpSp>
    </p:spTree>
  </p:cSld>
  <p:clrMap bg1="dk1" tx1="lt1" bg2="dk2" tx2="lt2" accent1="accent1" accent2="accent2" accent3="accent3" accent4="accent4" accent5="accent5" accent6="accent6" hlink="hlink" folHlink="folHlink"/>
  <p:sldLayoutIdLst>
    <p:sldLayoutId id="2147483714" r:id="rId1"/>
    <p:sldLayoutId id="2147483715" r:id="rId2"/>
    <p:sldLayoutId id="2147483716" r:id="rId3"/>
    <p:sldLayoutId id="2147483717" r:id="rId4"/>
    <p:sldLayoutId id="2147483718" r:id="rId5"/>
    <p:sldLayoutId id="2147483719" r:id="rId6"/>
    <p:sldLayoutId id="2147483720" r:id="rId7"/>
    <p:sldLayoutId id="2147483721" r:id="rId8"/>
    <p:sldLayoutId id="2147483722" r:id="rId9"/>
    <p:sldLayoutId id="2147483723" r:id="rId10"/>
    <p:sldLayoutId id="2147483724" r:id="rId11"/>
    <p:sldLayoutId id="2147483725" r:id="rId12"/>
  </p:sldLayoutIdLst>
  <p:txStyles>
    <p:titleStyle>
      <a:lvl1pPr algn="l" rtl="0" eaLnBrk="1" latinLnBrk="0" hangingPunct="1">
        <a:spcBef>
          <a:spcPct val="0"/>
        </a:spcBef>
        <a:buNone/>
        <a:defRPr kumimoji="0" sz="5000" b="0" kern="1200">
          <a:ln>
            <a:noFill/>
          </a:ln>
          <a:solidFill>
            <a:schemeClr val="tx2"/>
          </a:solidFill>
          <a:effectLst/>
          <a:latin typeface="+mj-lt"/>
          <a:ea typeface="+mj-ea"/>
          <a:cs typeface="+mj-cs"/>
        </a:defRPr>
      </a:lvl1pPr>
    </p:titleStyle>
    <p:bodyStyle>
      <a:lvl1pPr marL="274320" indent="-274320" algn="l" rtl="0" eaLnBrk="1" latinLnBrk="0" hangingPunct="1">
        <a:spcBef>
          <a:spcPct val="20000"/>
        </a:spcBef>
        <a:buClr>
          <a:schemeClr val="accent3"/>
        </a:buClr>
        <a:buSzPct val="95000"/>
        <a:buFont typeface="Wingdings 2"/>
        <a:buChar char=""/>
        <a:defRPr kumimoji="0"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46888" algn="l" rtl="0" eaLnBrk="1" latinLnBrk="0" hangingPunct="1">
        <a:spcBef>
          <a:spcPct val="20000"/>
        </a:spcBef>
        <a:buClr>
          <a:schemeClr val="accent1"/>
        </a:buClr>
        <a:buSzPct val="85000"/>
        <a:buFont typeface="Wingdings 2"/>
        <a:buChar char=""/>
        <a:defRPr kumimoji="0"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46888" algn="l" rtl="0" eaLnBrk="1" latinLnBrk="0" hangingPunct="1">
        <a:spcBef>
          <a:spcPct val="20000"/>
        </a:spcBef>
        <a:buClr>
          <a:schemeClr val="accent2"/>
        </a:buClr>
        <a:buSzPct val="70000"/>
        <a:buFont typeface="Wingdings 2"/>
        <a:buChar char=""/>
        <a:defRPr kumimoji="0"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188720" indent="-210312" algn="l" rtl="0" eaLnBrk="1" latinLnBrk="0" hangingPunct="1">
        <a:spcBef>
          <a:spcPct val="20000"/>
        </a:spcBef>
        <a:buClr>
          <a:schemeClr val="accent3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1463040" indent="-210312" algn="l" rtl="0" eaLnBrk="1" latinLnBrk="0" hangingPunct="1">
        <a:spcBef>
          <a:spcPct val="20000"/>
        </a:spcBef>
        <a:buClr>
          <a:schemeClr val="accent4"/>
        </a:buClr>
        <a:buSzPct val="65000"/>
        <a:buFont typeface="Wingdings 2"/>
        <a:buChar char=""/>
        <a:defRPr kumimoji="0"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1737360" indent="-210312" algn="l" rtl="0" eaLnBrk="1" latinLnBrk="0" hangingPunct="1">
        <a:spcBef>
          <a:spcPct val="20000"/>
        </a:spcBef>
        <a:buClr>
          <a:schemeClr val="accent5"/>
        </a:buClr>
        <a:buSzPct val="80000"/>
        <a:buFont typeface="Wingdings 2"/>
        <a:buChar char=""/>
        <a:defRPr kumimoji="0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1920240" indent="-182880" algn="l" rtl="0" eaLnBrk="1" latinLnBrk="0" hangingPunct="1">
        <a:spcBef>
          <a:spcPct val="20000"/>
        </a:spcBef>
        <a:buClr>
          <a:schemeClr val="accent6"/>
        </a:buClr>
        <a:buSzPct val="80000"/>
        <a:buFont typeface="Wingdings 2"/>
        <a:buChar char="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2194560" indent="-182880" algn="l" rtl="0" eaLnBrk="1" latinLnBrk="0" hangingPunct="1">
        <a:spcBef>
          <a:spcPct val="20000"/>
        </a:spcBef>
        <a:buClr>
          <a:schemeClr val="tx2"/>
        </a:buClr>
        <a:buChar char="•"/>
        <a:defRPr kumimoji="0"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2468880" indent="-182880" algn="l" rtl="0" eaLnBrk="1" latinLnBrk="0" hangingPunct="1">
        <a:spcBef>
          <a:spcPct val="20000"/>
        </a:spcBef>
        <a:buClr>
          <a:schemeClr val="tx2"/>
        </a:buClr>
        <a:buFontTx/>
        <a:buChar char="•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g"/><Relationship Id="rId2" Type="http://schemas.openxmlformats.org/officeDocument/2006/relationships/image" Target="../media/image2.jpg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6.jpeg"/><Relationship Id="rId5" Type="http://schemas.openxmlformats.org/officeDocument/2006/relationships/image" Target="../media/image5.jpg"/><Relationship Id="rId4" Type="http://schemas.openxmlformats.org/officeDocument/2006/relationships/image" Target="../media/image4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9512" y="2996952"/>
            <a:ext cx="8964488" cy="2880320"/>
          </a:xfrm>
        </p:spPr>
        <p:txBody>
          <a:bodyPr>
            <a:normAutofit fontScale="90000"/>
          </a:bodyPr>
          <a:lstStyle/>
          <a:p>
            <a:pPr algn="ctr"/>
            <a:r>
              <a:rPr lang="bg-BG" sz="4900" dirty="0" smtClean="0">
                <a:solidFill>
                  <a:schemeClr val="tx1"/>
                </a:solidFill>
              </a:rPr>
              <a:t>Социалната и солидарна икономика в България </a:t>
            </a:r>
            <a:br>
              <a:rPr lang="bg-BG" sz="4900" dirty="0" smtClean="0">
                <a:solidFill>
                  <a:schemeClr val="tx1"/>
                </a:solidFill>
              </a:rPr>
            </a:br>
            <a:r>
              <a:rPr lang="bg-BG" sz="4900" dirty="0">
                <a:solidFill>
                  <a:schemeClr val="tx1"/>
                </a:solidFill>
              </a:rPr>
              <a:t>П</a:t>
            </a:r>
            <a:r>
              <a:rPr lang="bg-BG" sz="4900" dirty="0" smtClean="0">
                <a:solidFill>
                  <a:schemeClr val="tx1"/>
                </a:solidFill>
              </a:rPr>
              <a:t>равна уредба</a:t>
            </a:r>
            <a:br>
              <a:rPr lang="bg-BG" sz="4900" dirty="0" smtClean="0">
                <a:solidFill>
                  <a:schemeClr val="tx1"/>
                </a:solidFill>
              </a:rPr>
            </a:br>
            <a:r>
              <a:rPr lang="bg-BG" dirty="0">
                <a:solidFill>
                  <a:schemeClr val="tx1"/>
                </a:solidFill>
              </a:rPr>
              <a:t/>
            </a:r>
            <a:br>
              <a:rPr lang="bg-BG" dirty="0">
                <a:solidFill>
                  <a:schemeClr val="tx1"/>
                </a:solidFill>
              </a:rPr>
            </a:br>
            <a:r>
              <a:rPr lang="bg-BG" sz="3100" dirty="0">
                <a:solidFill>
                  <a:schemeClr val="tx1"/>
                </a:solidFill>
              </a:rPr>
              <a:t>Д</a:t>
            </a:r>
            <a:r>
              <a:rPr lang="bg-BG" sz="3100" dirty="0" smtClean="0">
                <a:solidFill>
                  <a:schemeClr val="tx1"/>
                </a:solidFill>
              </a:rPr>
              <a:t>ирекция </a:t>
            </a:r>
            <a:br>
              <a:rPr lang="bg-BG" sz="3100" dirty="0" smtClean="0">
                <a:solidFill>
                  <a:schemeClr val="tx1"/>
                </a:solidFill>
              </a:rPr>
            </a:br>
            <a:r>
              <a:rPr lang="bg-BG" sz="3100" dirty="0" smtClean="0">
                <a:solidFill>
                  <a:schemeClr val="tx1"/>
                </a:solidFill>
              </a:rPr>
              <a:t>„Жизнено равнище, демографска политика и социални инвестиции“</a:t>
            </a:r>
            <a:endParaRPr lang="bg-BG" sz="3100" dirty="0">
              <a:solidFill>
                <a:schemeClr val="tx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algn="ctr"/>
            <a:r>
              <a:rPr lang="bg-BG" dirty="0" smtClean="0"/>
              <a:t>Насърчителни мерки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ru-RU" b="1" dirty="0" smtClean="0">
                <a:solidFill>
                  <a:srgbClr val="FF0000"/>
                </a:solidFill>
              </a:rPr>
              <a:t>За субектите </a:t>
            </a:r>
            <a:r>
              <a:rPr lang="ru-RU" b="1" dirty="0">
                <a:solidFill>
                  <a:srgbClr val="FF0000"/>
                </a:solidFill>
              </a:rPr>
              <a:t>на социалната и солидарна </a:t>
            </a:r>
            <a:r>
              <a:rPr lang="ru-RU" b="1" dirty="0" smtClean="0">
                <a:solidFill>
                  <a:srgbClr val="FF0000"/>
                </a:solidFill>
              </a:rPr>
              <a:t>икономика</a:t>
            </a:r>
            <a:r>
              <a:rPr lang="ru-RU" b="1" dirty="0" smtClean="0"/>
              <a:t> </a:t>
            </a:r>
            <a:r>
              <a:rPr lang="ru-RU" dirty="0" smtClean="0"/>
              <a:t>– </a:t>
            </a:r>
            <a:r>
              <a:rPr lang="bg-BG" dirty="0" smtClean="0"/>
              <a:t>подпомага се диалога със заинтересованите страни; </a:t>
            </a:r>
            <a:r>
              <a:rPr lang="ru-RU" dirty="0" smtClean="0"/>
              <a:t>създава се </a:t>
            </a:r>
            <a:r>
              <a:rPr lang="bg-BG" dirty="0" smtClean="0">
                <a:solidFill>
                  <a:srgbClr val="FF0000"/>
                </a:solidFill>
              </a:rPr>
              <a:t>електронна</a:t>
            </a:r>
            <a:r>
              <a:rPr lang="ru-RU" dirty="0" smtClean="0">
                <a:solidFill>
                  <a:srgbClr val="FF0000"/>
                </a:solidFill>
              </a:rPr>
              <a:t> </a:t>
            </a:r>
            <a:r>
              <a:rPr lang="ru-RU" dirty="0">
                <a:solidFill>
                  <a:srgbClr val="FF0000"/>
                </a:solidFill>
              </a:rPr>
              <a:t>платформа</a:t>
            </a:r>
            <a:r>
              <a:rPr lang="ru-RU" dirty="0"/>
              <a:t>, чрез която те ще могат да представят </a:t>
            </a:r>
            <a:r>
              <a:rPr lang="bg-BG" dirty="0" smtClean="0"/>
              <a:t>дейността</a:t>
            </a:r>
            <a:r>
              <a:rPr lang="ru-RU" dirty="0" smtClean="0"/>
              <a:t> </a:t>
            </a:r>
            <a:r>
              <a:rPr lang="ru-RU" dirty="0"/>
              <a:t>си пред </a:t>
            </a:r>
            <a:r>
              <a:rPr lang="bg-BG" dirty="0" smtClean="0"/>
              <a:t>заинтересованите</a:t>
            </a:r>
            <a:r>
              <a:rPr lang="ru-RU" dirty="0" smtClean="0"/>
              <a:t> </a:t>
            </a:r>
            <a:r>
              <a:rPr lang="ru-RU" dirty="0"/>
              <a:t>лица с цел </a:t>
            </a:r>
            <a:r>
              <a:rPr lang="bg-BG" dirty="0" smtClean="0"/>
              <a:t>бъдещи</a:t>
            </a:r>
            <a:r>
              <a:rPr lang="ru-RU" dirty="0" smtClean="0"/>
              <a:t> </a:t>
            </a:r>
            <a:r>
              <a:rPr lang="bg-BG" dirty="0" smtClean="0"/>
              <a:t>партньорства</a:t>
            </a:r>
            <a:r>
              <a:rPr lang="ru-RU" dirty="0" smtClean="0"/>
              <a:t> </a:t>
            </a:r>
            <a:r>
              <a:rPr lang="ru-RU" dirty="0"/>
              <a:t>и </a:t>
            </a:r>
            <a:r>
              <a:rPr lang="bg-BG" dirty="0" smtClean="0"/>
              <a:t>съвместна</a:t>
            </a:r>
            <a:r>
              <a:rPr lang="ru-RU" dirty="0" smtClean="0"/>
              <a:t> </a:t>
            </a:r>
            <a:r>
              <a:rPr lang="ru-RU" dirty="0"/>
              <a:t>дейност</a:t>
            </a:r>
            <a:endParaRPr lang="bg-BG" dirty="0" smtClean="0"/>
          </a:p>
          <a:p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405674888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83568" y="260648"/>
            <a:ext cx="8157592" cy="1152128"/>
          </a:xfrm>
        </p:spPr>
        <p:txBody>
          <a:bodyPr>
            <a:normAutofit/>
          </a:bodyPr>
          <a:lstStyle/>
          <a:p>
            <a:pPr algn="ctr"/>
            <a:r>
              <a:rPr lang="bg-BG" sz="3600" dirty="0" smtClean="0"/>
              <a:t>Органите </a:t>
            </a:r>
            <a:r>
              <a:rPr lang="bg-BG" sz="3600" dirty="0"/>
              <a:t>на местното самоуправление </a:t>
            </a:r>
            <a:r>
              <a:rPr lang="bg-BG" sz="3600" dirty="0" smtClean="0"/>
              <a:t>насърчават субектите на ССИ чрез:</a:t>
            </a:r>
            <a:endParaRPr lang="bg-BG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1412776"/>
            <a:ext cx="8280920" cy="5256584"/>
          </a:xfrm>
        </p:spPr>
        <p:txBody>
          <a:bodyPr>
            <a:normAutofit/>
          </a:bodyPr>
          <a:lstStyle/>
          <a:p>
            <a:pPr algn="just"/>
            <a:r>
              <a:rPr lang="bg-BG" dirty="0" smtClean="0"/>
              <a:t>осигуряване </a:t>
            </a:r>
            <a:r>
              <a:rPr lang="bg-BG" dirty="0" smtClean="0">
                <a:solidFill>
                  <a:srgbClr val="FF0000"/>
                </a:solidFill>
              </a:rPr>
              <a:t>достъп до електронната платформа</a:t>
            </a:r>
            <a:r>
              <a:rPr lang="bg-BG" dirty="0" smtClean="0"/>
              <a:t>;</a:t>
            </a:r>
          </a:p>
          <a:p>
            <a:pPr algn="just"/>
            <a:r>
              <a:rPr lang="bg-BG" dirty="0" smtClean="0">
                <a:solidFill>
                  <a:srgbClr val="FF0000"/>
                </a:solidFill>
              </a:rPr>
              <a:t>разработват механизми и програми </a:t>
            </a:r>
            <a:r>
              <a:rPr lang="bg-BG" dirty="0" smtClean="0"/>
              <a:t>за подкрепа на социалното предприемачество, насочени към развитие на регионалните аспекти на социалната и солидарна икономика чрез включване на мерки в нормативните документи, свързани с развитието на общината;</a:t>
            </a:r>
          </a:p>
          <a:p>
            <a:pPr algn="just"/>
            <a:r>
              <a:rPr lang="bg-BG" dirty="0" smtClean="0"/>
              <a:t>различни</a:t>
            </a:r>
            <a:r>
              <a:rPr lang="ru-RU" dirty="0" smtClean="0"/>
              <a:t> </a:t>
            </a:r>
            <a:r>
              <a:rPr lang="bg-BG" dirty="0" smtClean="0"/>
              <a:t>форми</a:t>
            </a:r>
            <a:r>
              <a:rPr lang="ru-RU" dirty="0" smtClean="0"/>
              <a:t> на </a:t>
            </a:r>
            <a:r>
              <a:rPr lang="bg-BG" dirty="0" smtClean="0"/>
              <a:t>сътрудничество</a:t>
            </a:r>
            <a:r>
              <a:rPr lang="ru-RU" dirty="0" smtClean="0"/>
              <a:t>;</a:t>
            </a:r>
          </a:p>
          <a:p>
            <a:pPr algn="just"/>
            <a:r>
              <a:rPr lang="bg-BG" dirty="0"/>
              <a:t>с решение на </a:t>
            </a:r>
            <a:r>
              <a:rPr lang="bg-BG" dirty="0" smtClean="0"/>
              <a:t>Общинския </a:t>
            </a:r>
            <a:r>
              <a:rPr lang="bg-BG" dirty="0"/>
              <a:t>съвет</a:t>
            </a:r>
            <a:endParaRPr lang="ru-RU" dirty="0" smtClean="0"/>
          </a:p>
          <a:p>
            <a:endParaRPr lang="ru-RU" dirty="0" smtClean="0"/>
          </a:p>
          <a:p>
            <a:endParaRPr lang="ru-RU" dirty="0" smtClean="0"/>
          </a:p>
          <a:p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300374934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1"/>
          <p:cNvSpPr>
            <a:spLocks noGrp="1"/>
          </p:cNvSpPr>
          <p:nvPr>
            <p:ph type="body" sz="quarter" idx="2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bg-BG" dirty="0" smtClean="0"/>
              <a:t>Платформата (Дигитален клъстер)</a:t>
            </a:r>
            <a:endParaRPr lang="en-US" dirty="0"/>
          </a:p>
        </p:txBody>
      </p:sp>
      <p:sp>
        <p:nvSpPr>
          <p:cNvPr id="8" name="Text Placeholder 4">
            <a:extLst>
              <a:ext uri="{FF2B5EF4-FFF2-40B4-BE49-F238E27FC236}">
                <a16:creationId xmlns:a16="http://schemas.microsoft.com/office/drawing/2014/main" xmlns="" id="{F24FFC29-21B1-4ED7-8E2D-B82003EF0FD2}"/>
              </a:ext>
            </a:extLst>
          </p:cNvPr>
          <p:cNvSpPr txBox="1">
            <a:spLocks/>
          </p:cNvSpPr>
          <p:nvPr/>
        </p:nvSpPr>
        <p:spPr>
          <a:xfrm>
            <a:off x="748854" y="3248712"/>
            <a:ext cx="1053000" cy="309600"/>
          </a:xfrm>
          <a:prstGeom prst="rect">
            <a:avLst/>
          </a:prstGeom>
        </p:spPr>
        <p:txBody>
          <a:bodyPr anchor="ctr"/>
          <a:lstStyle>
            <a:lvl1pPr marL="0" indent="0" algn="ctr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1400" b="1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12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12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12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12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E</a:t>
            </a:r>
            <a:r>
              <a:rPr lang="ru-RU" dirty="0"/>
              <a:t>-</a:t>
            </a:r>
            <a:r>
              <a:rPr lang="en-US" dirty="0"/>
              <a:t>commerce</a:t>
            </a:r>
            <a:endParaRPr lang="ko-KR" altLang="en-US" dirty="0">
              <a:cs typeface="Arial" pitchFamily="34" charset="0"/>
            </a:endParaRPr>
          </a:p>
        </p:txBody>
      </p:sp>
      <p:sp>
        <p:nvSpPr>
          <p:cNvPr id="9" name="Text Placeholder 5">
            <a:extLst>
              <a:ext uri="{FF2B5EF4-FFF2-40B4-BE49-F238E27FC236}">
                <a16:creationId xmlns:a16="http://schemas.microsoft.com/office/drawing/2014/main" xmlns="" id="{647EC8D7-0C0C-4F88-B22D-815722A31B92}"/>
              </a:ext>
            </a:extLst>
          </p:cNvPr>
          <p:cNvSpPr txBox="1">
            <a:spLocks/>
          </p:cNvSpPr>
          <p:nvPr/>
        </p:nvSpPr>
        <p:spPr>
          <a:xfrm>
            <a:off x="4035738" y="3247366"/>
            <a:ext cx="1053000" cy="309600"/>
          </a:xfrm>
          <a:prstGeom prst="rect">
            <a:avLst/>
          </a:prstGeom>
        </p:spPr>
        <p:txBody>
          <a:bodyPr anchor="ctr"/>
          <a:lstStyle>
            <a:lvl1pPr marL="0" indent="0" algn="ctr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1400" b="1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12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12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12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12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E</a:t>
            </a:r>
            <a:r>
              <a:rPr lang="ru-RU" dirty="0"/>
              <a:t>-</a:t>
            </a:r>
            <a:r>
              <a:rPr lang="en-US" dirty="0"/>
              <a:t>recruitment</a:t>
            </a:r>
            <a:endParaRPr lang="ko-KR" altLang="en-US" dirty="0">
              <a:cs typeface="Arial" pitchFamily="34" charset="0"/>
            </a:endParaRPr>
          </a:p>
        </p:txBody>
      </p:sp>
      <p:sp>
        <p:nvSpPr>
          <p:cNvPr id="11" name="Text Placeholder 7">
            <a:extLst>
              <a:ext uri="{FF2B5EF4-FFF2-40B4-BE49-F238E27FC236}">
                <a16:creationId xmlns:a16="http://schemas.microsoft.com/office/drawing/2014/main" xmlns="" id="{DFAF9118-BEE1-42D8-9E25-E8F6AC9340F8}"/>
              </a:ext>
            </a:extLst>
          </p:cNvPr>
          <p:cNvSpPr txBox="1">
            <a:spLocks/>
          </p:cNvSpPr>
          <p:nvPr/>
        </p:nvSpPr>
        <p:spPr>
          <a:xfrm>
            <a:off x="5650197" y="4847885"/>
            <a:ext cx="1053000" cy="309600"/>
          </a:xfrm>
          <a:prstGeom prst="rect">
            <a:avLst/>
          </a:prstGeom>
        </p:spPr>
        <p:txBody>
          <a:bodyPr anchor="ctr"/>
          <a:lstStyle>
            <a:lvl1pPr marL="0" indent="0" algn="ctr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1400" b="1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12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12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12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12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E</a:t>
            </a:r>
            <a:r>
              <a:rPr lang="ru-RU" dirty="0"/>
              <a:t>-</a:t>
            </a:r>
            <a:r>
              <a:rPr lang="en-US" dirty="0"/>
              <a:t>investment </a:t>
            </a:r>
            <a:endParaRPr lang="ko-KR" altLang="en-US" dirty="0">
              <a:cs typeface="Arial" pitchFamily="34" charset="0"/>
            </a:endParaRPr>
          </a:p>
        </p:txBody>
      </p:sp>
      <p:sp>
        <p:nvSpPr>
          <p:cNvPr id="12" name="Text Placeholder 8">
            <a:extLst>
              <a:ext uri="{FF2B5EF4-FFF2-40B4-BE49-F238E27FC236}">
                <a16:creationId xmlns:a16="http://schemas.microsoft.com/office/drawing/2014/main" xmlns="" id="{F4B53BCA-D62A-4E6A-A607-6A2C7FCABFC8}"/>
              </a:ext>
            </a:extLst>
          </p:cNvPr>
          <p:cNvSpPr txBox="1">
            <a:spLocks/>
          </p:cNvSpPr>
          <p:nvPr/>
        </p:nvSpPr>
        <p:spPr>
          <a:xfrm>
            <a:off x="5650197" y="1881164"/>
            <a:ext cx="1053000" cy="309600"/>
          </a:xfrm>
          <a:prstGeom prst="rect">
            <a:avLst/>
          </a:prstGeom>
        </p:spPr>
        <p:txBody>
          <a:bodyPr anchor="ctr"/>
          <a:lstStyle>
            <a:lvl1pPr marL="0" indent="0" algn="ctr" defTabSz="914400" rtl="0" eaLnBrk="1" latinLnBrk="1" hangingPunct="1">
              <a:spcBef>
                <a:spcPct val="20000"/>
              </a:spcBef>
              <a:buFont typeface="Arial" pitchFamily="34" charset="0"/>
              <a:buNone/>
              <a:defRPr sz="1400" b="1" kern="1200" baseline="0">
                <a:solidFill>
                  <a:schemeClr val="bg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12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12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–"/>
              <a:defRPr sz="12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»"/>
              <a:defRPr sz="1200" b="1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1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E</a:t>
            </a:r>
            <a:r>
              <a:rPr lang="ru-RU" dirty="0"/>
              <a:t>-</a:t>
            </a:r>
            <a:r>
              <a:rPr lang="en-US" dirty="0"/>
              <a:t>education</a:t>
            </a:r>
            <a:endParaRPr lang="ko-KR" altLang="en-US" dirty="0">
              <a:cs typeface="Arial" pitchFamily="34" charset="0"/>
            </a:endParaRPr>
          </a:p>
        </p:txBody>
      </p:sp>
      <p:sp>
        <p:nvSpPr>
          <p:cNvPr id="28" name="TextBox 27">
            <a:extLst>
              <a:ext uri="{FF2B5EF4-FFF2-40B4-BE49-F238E27FC236}">
                <a16:creationId xmlns:a16="http://schemas.microsoft.com/office/drawing/2014/main" xmlns="" id="{D8221C0D-D372-466B-8CC0-84ADEADDCCAF}"/>
              </a:ext>
            </a:extLst>
          </p:cNvPr>
          <p:cNvSpPr txBox="1"/>
          <p:nvPr/>
        </p:nvSpPr>
        <p:spPr>
          <a:xfrm>
            <a:off x="905045" y="1773443"/>
            <a:ext cx="4378156" cy="1384995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r"/>
            <a:r>
              <a:rPr lang="bg-BG" altLang="ko-KR" sz="1400" dirty="0" smtClean="0">
                <a:cs typeface="Arial" pitchFamily="34" charset="0"/>
              </a:rPr>
              <a:t>Проектът има за цел изграждане на онлайн платформа, която да промени навиците, нагласите и мисленето на хората и бизнеса за социалното предприемачество! Платформата е иновативен подход – съчетаващ характеристиките на </a:t>
            </a:r>
            <a:r>
              <a:rPr lang="bg-BG" altLang="ko-KR" sz="1400" b="1" i="1" dirty="0">
                <a:cs typeface="Arial" pitchFamily="34" charset="0"/>
              </a:rPr>
              <a:t>онлайн</a:t>
            </a:r>
            <a:r>
              <a:rPr lang="bg-BG" altLang="ko-KR" sz="1400" b="1" i="1" dirty="0" smtClean="0">
                <a:cs typeface="Arial" pitchFamily="34" charset="0"/>
              </a:rPr>
              <a:t> магазин и социална мрежа</a:t>
            </a:r>
            <a:r>
              <a:rPr lang="bg-BG" altLang="ko-KR" sz="1400" dirty="0" smtClean="0">
                <a:solidFill>
                  <a:schemeClr val="accent2"/>
                </a:solidFill>
                <a:cs typeface="Arial" pitchFamily="34" charset="0"/>
              </a:rPr>
              <a:t>!</a:t>
            </a:r>
            <a:endParaRPr lang="bg-BG" altLang="ko-KR" sz="1400" dirty="0">
              <a:solidFill>
                <a:schemeClr val="accent2"/>
              </a:solidFill>
              <a:cs typeface="Arial" pitchFamily="34" charset="0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xmlns="" id="{DF1BCD81-290B-40E7-96D2-6755940D1624}"/>
              </a:ext>
            </a:extLst>
          </p:cNvPr>
          <p:cNvSpPr txBox="1"/>
          <p:nvPr/>
        </p:nvSpPr>
        <p:spPr>
          <a:xfrm>
            <a:off x="107505" y="4847885"/>
            <a:ext cx="3628480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bg-BG" altLang="ko-KR" sz="1200" dirty="0" smtClean="0">
                <a:solidFill>
                  <a:schemeClr val="tx1">
                    <a:lumMod val="75000"/>
                    <a:lumOff val="25000"/>
                  </a:schemeClr>
                </a:solidFill>
                <a:cs typeface="Arial" pitchFamily="34" charset="0"/>
              </a:rPr>
              <a:t>Чрез нея участниците, по лесен и достъпен начин ще могат да предлагат своите стоки и услуги, да търсят лична комуникация с настоящи и бъдещи клиенти, да намират подходяща висококвалифицирана работна ръка, да разширят хоризонтите на бизнес предприемачеството и да са винаги „в час“ с най-актуалната информация в страната и чужбина, в сферата на социалната икономика</a:t>
            </a:r>
            <a:endParaRPr lang="bg-BG" altLang="ko-KR" sz="1200" dirty="0">
              <a:solidFill>
                <a:schemeClr val="tx1">
                  <a:lumMod val="75000"/>
                  <a:lumOff val="25000"/>
                </a:schemeClr>
              </a:solidFill>
              <a:cs typeface="Arial" pitchFamily="34" charset="0"/>
            </a:endParaRPr>
          </a:p>
        </p:txBody>
      </p:sp>
      <p:pic>
        <p:nvPicPr>
          <p:cNvPr id="19" name="Picture Placeholder 18"/>
          <p:cNvPicPr>
            <a:picLocks noGrp="1" noChangeAspect="1"/>
          </p:cNvPicPr>
          <p:nvPr>
            <p:ph type="pic" idx="20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3" r="73"/>
          <a:stretch>
            <a:fillRect/>
          </a:stretch>
        </p:blipFill>
        <p:spPr/>
      </p:pic>
      <p:pic>
        <p:nvPicPr>
          <p:cNvPr id="25" name="Picture Placeholder 24"/>
          <p:cNvPicPr>
            <a:picLocks noGrp="1" noChangeAspect="1"/>
          </p:cNvPicPr>
          <p:nvPr>
            <p:ph type="pic" idx="18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23" b="5523"/>
          <a:stretch>
            <a:fillRect/>
          </a:stretch>
        </p:blipFill>
        <p:spPr/>
      </p:pic>
      <p:pic>
        <p:nvPicPr>
          <p:cNvPr id="20" name="Picture Placeholder 19"/>
          <p:cNvPicPr>
            <a:picLocks noGrp="1" noChangeAspect="1"/>
          </p:cNvPicPr>
          <p:nvPr>
            <p:ph type="pic" idx="17"/>
          </p:nvPr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82" r="1782"/>
          <a:stretch>
            <a:fillRect/>
          </a:stretch>
        </p:blipFill>
        <p:spPr/>
      </p:pic>
      <p:pic>
        <p:nvPicPr>
          <p:cNvPr id="21" name="Picture Placeholder 20"/>
          <p:cNvPicPr>
            <a:picLocks noGrp="1" noChangeAspect="1"/>
          </p:cNvPicPr>
          <p:nvPr>
            <p:ph type="pic" idx="15"/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86858" y="1819936"/>
            <a:ext cx="1620000" cy="1346197"/>
          </a:xfrm>
        </p:spPr>
      </p:pic>
      <p:pic>
        <p:nvPicPr>
          <p:cNvPr id="27" name="Picture Placeholder 26"/>
          <p:cNvPicPr>
            <a:picLocks noGrp="1" noChangeAspect="1"/>
          </p:cNvPicPr>
          <p:nvPr>
            <p:ph type="pic" idx="16"/>
          </p:nvPr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97700" y="4702933"/>
            <a:ext cx="1620000" cy="1112727"/>
          </a:xfrm>
        </p:spPr>
      </p:pic>
      <p:sp>
        <p:nvSpPr>
          <p:cNvPr id="3" name="Rectangle 2"/>
          <p:cNvSpPr/>
          <p:nvPr/>
        </p:nvSpPr>
        <p:spPr>
          <a:xfrm>
            <a:off x="537758" y="3683714"/>
            <a:ext cx="1475192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bg-BG" sz="1400" b="1" dirty="0" smtClean="0">
                <a:solidFill>
                  <a:schemeClr val="bg1"/>
                </a:solidFill>
              </a:rPr>
              <a:t>Панел за </a:t>
            </a:r>
          </a:p>
          <a:p>
            <a:pPr algn="ctr"/>
            <a:r>
              <a:rPr lang="bg-BG" sz="1400" b="1" dirty="0" smtClean="0">
                <a:solidFill>
                  <a:schemeClr val="bg1"/>
                </a:solidFill>
              </a:rPr>
              <a:t>Електронна търговия </a:t>
            </a:r>
            <a:endParaRPr lang="bg-BG" sz="1400" b="1" dirty="0">
              <a:solidFill>
                <a:schemeClr val="bg1"/>
              </a:solidFill>
            </a:endParaRPr>
          </a:p>
        </p:txBody>
      </p:sp>
      <p:sp>
        <p:nvSpPr>
          <p:cNvPr id="5" name="Rectangle 4"/>
          <p:cNvSpPr/>
          <p:nvPr/>
        </p:nvSpPr>
        <p:spPr>
          <a:xfrm>
            <a:off x="3735985" y="3727648"/>
            <a:ext cx="1547216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bg-BG" sz="1400" b="1" dirty="0" smtClean="0">
                <a:solidFill>
                  <a:schemeClr val="bg1"/>
                </a:solidFill>
              </a:rPr>
              <a:t>Панел</a:t>
            </a:r>
            <a:r>
              <a:rPr lang="ru-RU" sz="1400" b="1" dirty="0" smtClean="0">
                <a:solidFill>
                  <a:schemeClr val="bg1"/>
                </a:solidFill>
              </a:rPr>
              <a:t> за </a:t>
            </a:r>
          </a:p>
          <a:p>
            <a:pPr algn="ctr"/>
            <a:r>
              <a:rPr lang="ru-RU" sz="1400" b="1" dirty="0" smtClean="0">
                <a:solidFill>
                  <a:schemeClr val="bg1"/>
                </a:solidFill>
              </a:rPr>
              <a:t>Подбор на кадри </a:t>
            </a:r>
            <a:endParaRPr lang="bg-BG" sz="1400" b="1" dirty="0">
              <a:solidFill>
                <a:schemeClr val="bg1"/>
              </a:solidFill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5399719" y="2364515"/>
            <a:ext cx="154721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bg-BG" sz="1400" b="1" dirty="0" smtClean="0">
                <a:solidFill>
                  <a:schemeClr val="bg1"/>
                </a:solidFill>
              </a:rPr>
              <a:t>Панел</a:t>
            </a:r>
            <a:r>
              <a:rPr lang="ru-RU" sz="1400" b="1" dirty="0" smtClean="0">
                <a:solidFill>
                  <a:schemeClr val="bg1"/>
                </a:solidFill>
              </a:rPr>
              <a:t> за </a:t>
            </a:r>
          </a:p>
          <a:p>
            <a:pPr algn="ctr"/>
            <a:r>
              <a:rPr lang="ru-RU" sz="1400" b="1" dirty="0" smtClean="0">
                <a:solidFill>
                  <a:schemeClr val="bg1"/>
                </a:solidFill>
              </a:rPr>
              <a:t>Обучение</a:t>
            </a:r>
            <a:endParaRPr lang="bg-BG" sz="1400" b="1" dirty="0">
              <a:solidFill>
                <a:schemeClr val="bg1"/>
              </a:solidFill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5403089" y="5251648"/>
            <a:ext cx="1547216" cy="5232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bg-BG" sz="1400" b="1" dirty="0" smtClean="0">
                <a:solidFill>
                  <a:schemeClr val="bg1"/>
                </a:solidFill>
              </a:rPr>
              <a:t>Панел</a:t>
            </a:r>
            <a:r>
              <a:rPr lang="ru-RU" sz="1400" b="1" dirty="0" smtClean="0">
                <a:solidFill>
                  <a:schemeClr val="bg1"/>
                </a:solidFill>
              </a:rPr>
              <a:t> за </a:t>
            </a:r>
          </a:p>
          <a:p>
            <a:pPr algn="ctr"/>
            <a:r>
              <a:rPr lang="ru-RU" sz="1400" b="1" dirty="0" smtClean="0">
                <a:solidFill>
                  <a:schemeClr val="bg1"/>
                </a:solidFill>
              </a:rPr>
              <a:t>Инвестиции</a:t>
            </a:r>
            <a:endParaRPr lang="bg-BG" sz="1400" b="1" dirty="0">
              <a:solidFill>
                <a:schemeClr val="bg1"/>
              </a:solidFill>
            </a:endParaRPr>
          </a:p>
        </p:txBody>
      </p:sp>
      <p:sp>
        <p:nvSpPr>
          <p:cNvPr id="30" name="Rectangle 29"/>
          <p:cNvSpPr/>
          <p:nvPr/>
        </p:nvSpPr>
        <p:spPr>
          <a:xfrm>
            <a:off x="6997701" y="3682192"/>
            <a:ext cx="159385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bg-BG" altLang="ko-KR" b="1" i="1" dirty="0">
                <a:solidFill>
                  <a:schemeClr val="bg1"/>
                </a:solidFill>
                <a:cs typeface="Arial" pitchFamily="34" charset="0"/>
              </a:rPr>
              <a:t>онлайн магазин и социална мрежа</a:t>
            </a:r>
            <a:r>
              <a:rPr lang="bg-BG" altLang="ko-KR" dirty="0">
                <a:solidFill>
                  <a:schemeClr val="bg1"/>
                </a:solidFill>
                <a:cs typeface="Arial" pitchFamily="34" charset="0"/>
              </a:rPr>
              <a:t>!</a:t>
            </a:r>
          </a:p>
        </p:txBody>
      </p:sp>
      <p:sp>
        <p:nvSpPr>
          <p:cNvPr id="31" name="Block Arc 41">
            <a:extLst>
              <a:ext uri="{FF2B5EF4-FFF2-40B4-BE49-F238E27FC236}">
                <a16:creationId xmlns:a16="http://schemas.microsoft.com/office/drawing/2014/main" xmlns="" id="{36DCD789-FED8-401C-8C81-CF9F331DAB6D}"/>
              </a:ext>
            </a:extLst>
          </p:cNvPr>
          <p:cNvSpPr/>
          <p:nvPr/>
        </p:nvSpPr>
        <p:spPr>
          <a:xfrm>
            <a:off x="7673866" y="3248713"/>
            <a:ext cx="336768" cy="477447"/>
          </a:xfrm>
          <a:custGeom>
            <a:avLst/>
            <a:gdLst/>
            <a:ahLst/>
            <a:cxnLst/>
            <a:rect l="l" t="t" r="r" b="b"/>
            <a:pathLst>
              <a:path w="2844151" h="2880180">
                <a:moveTo>
                  <a:pt x="2390187" y="1502145"/>
                </a:moveTo>
                <a:lnTo>
                  <a:pt x="2844151" y="1530794"/>
                </a:lnTo>
                <a:cubicBezTo>
                  <a:pt x="2804784" y="2154619"/>
                  <a:pt x="2367464" y="2681809"/>
                  <a:pt x="1761650" y="2835749"/>
                </a:cubicBezTo>
                <a:cubicBezTo>
                  <a:pt x="1191486" y="2980631"/>
                  <a:pt x="594633" y="2763755"/>
                  <a:pt x="252983" y="2293680"/>
                </a:cubicBezTo>
                <a:lnTo>
                  <a:pt x="102982" y="2380283"/>
                </a:lnTo>
                <a:lnTo>
                  <a:pt x="104524" y="1603708"/>
                </a:lnTo>
                <a:lnTo>
                  <a:pt x="777828" y="1990661"/>
                </a:lnTo>
                <a:lnTo>
                  <a:pt x="648358" y="2065410"/>
                </a:lnTo>
                <a:cubicBezTo>
                  <a:pt x="886760" y="2358087"/>
                  <a:pt x="1276546" y="2489694"/>
                  <a:pt x="1649627" y="2394891"/>
                </a:cubicBezTo>
                <a:cubicBezTo>
                  <a:pt x="2064076" y="2289577"/>
                  <a:pt x="2363256" y="1928916"/>
                  <a:pt x="2390187" y="1502145"/>
                </a:cubicBezTo>
                <a:close/>
                <a:moveTo>
                  <a:pt x="1424249" y="58"/>
                </a:moveTo>
                <a:cubicBezTo>
                  <a:pt x="1880498" y="-4073"/>
                  <a:pt x="2318325" y="209551"/>
                  <a:pt x="2591169" y="586524"/>
                </a:cubicBezTo>
                <a:lnTo>
                  <a:pt x="2741170" y="499921"/>
                </a:lnTo>
                <a:lnTo>
                  <a:pt x="2739628" y="1276497"/>
                </a:lnTo>
                <a:lnTo>
                  <a:pt x="2066324" y="889544"/>
                </a:lnTo>
                <a:lnTo>
                  <a:pt x="2195793" y="814795"/>
                </a:lnTo>
                <a:cubicBezTo>
                  <a:pt x="1957391" y="522118"/>
                  <a:pt x="1567606" y="390511"/>
                  <a:pt x="1194524" y="485313"/>
                </a:cubicBezTo>
                <a:cubicBezTo>
                  <a:pt x="780075" y="590627"/>
                  <a:pt x="480895" y="951288"/>
                  <a:pt x="453964" y="1378059"/>
                </a:cubicBezTo>
                <a:lnTo>
                  <a:pt x="0" y="1349410"/>
                </a:lnTo>
                <a:cubicBezTo>
                  <a:pt x="39367" y="725585"/>
                  <a:pt x="476687" y="198395"/>
                  <a:pt x="1082501" y="44455"/>
                </a:cubicBezTo>
                <a:cubicBezTo>
                  <a:pt x="1196091" y="15591"/>
                  <a:pt x="1310740" y="1086"/>
                  <a:pt x="1424249" y="58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 sz="270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797467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bg-BG" dirty="0" smtClean="0"/>
              <a:t>Насърчителни мерки за социалните предприятия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 algn="just"/>
            <a:r>
              <a:rPr lang="bg-BG" dirty="0"/>
              <a:t>помощ при търсенето на специализирано финансиране за дейността им</a:t>
            </a:r>
            <a:r>
              <a:rPr lang="bg-BG" dirty="0" smtClean="0"/>
              <a:t>;</a:t>
            </a:r>
            <a:endParaRPr lang="bg-BG" dirty="0"/>
          </a:p>
          <a:p>
            <a:pPr lvl="0" algn="just"/>
            <a:r>
              <a:rPr lang="bg-BG" dirty="0" smtClean="0"/>
              <a:t>национални </a:t>
            </a:r>
            <a:r>
              <a:rPr lang="bg-BG" dirty="0">
                <a:solidFill>
                  <a:srgbClr val="FF0000"/>
                </a:solidFill>
              </a:rPr>
              <a:t>обучителни програми </a:t>
            </a:r>
            <a:r>
              <a:rPr lang="bg-BG" dirty="0"/>
              <a:t>за развитие на управленския им капацитет;</a:t>
            </a:r>
          </a:p>
          <a:p>
            <a:pPr lvl="0" algn="just"/>
            <a:r>
              <a:rPr lang="bg-BG" dirty="0" smtClean="0"/>
              <a:t>Създава се </a:t>
            </a:r>
            <a:r>
              <a:rPr lang="bg-BG" dirty="0" smtClean="0">
                <a:solidFill>
                  <a:srgbClr val="FF0000"/>
                </a:solidFill>
              </a:rPr>
              <a:t>отличителна </a:t>
            </a:r>
            <a:r>
              <a:rPr lang="bg-BG" dirty="0" err="1" smtClean="0">
                <a:solidFill>
                  <a:srgbClr val="FF0000"/>
                </a:solidFill>
              </a:rPr>
              <a:t>сертификатна</a:t>
            </a:r>
            <a:r>
              <a:rPr lang="bg-BG" dirty="0" smtClean="0">
                <a:solidFill>
                  <a:srgbClr val="FF0000"/>
                </a:solidFill>
              </a:rPr>
              <a:t> </a:t>
            </a:r>
            <a:r>
              <a:rPr lang="bg-BG" dirty="0">
                <a:solidFill>
                  <a:srgbClr val="FF0000"/>
                </a:solidFill>
              </a:rPr>
              <a:t>марка </a:t>
            </a:r>
            <a:r>
              <a:rPr lang="bg-BG" dirty="0"/>
              <a:t>за социалните предприятия, техните стоки или </a:t>
            </a:r>
            <a:r>
              <a:rPr lang="bg-BG" dirty="0" smtClean="0"/>
              <a:t>услуги и се предоставя </a:t>
            </a:r>
            <a:r>
              <a:rPr lang="bg-BG" dirty="0"/>
              <a:t>за безвъзмездно ползване от социалните предприятия, вписани в </a:t>
            </a:r>
            <a:r>
              <a:rPr lang="bg-BG" dirty="0" smtClean="0"/>
              <a:t>Регистъра </a:t>
            </a:r>
            <a:r>
              <a:rPr lang="bg-BG" dirty="0"/>
              <a:t>на социалните предприятия в Република България</a:t>
            </a:r>
            <a:r>
              <a:rPr lang="ru-RU" dirty="0"/>
              <a:t>.</a:t>
            </a:r>
            <a:endParaRPr lang="bg-BG" dirty="0"/>
          </a:p>
          <a:p>
            <a:pPr algn="just"/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873431648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ru-RU" sz="4000" dirty="0"/>
              <a:t>СЕРТИФИКАТНА МАРКА „ПРОДУКТ НА СОЦИАЛНО ПРЕДПРИЯТИЕ“</a:t>
            </a:r>
            <a:endParaRPr lang="bg-BG" sz="4000" dirty="0"/>
          </a:p>
        </p:txBody>
      </p:sp>
      <p:pic>
        <p:nvPicPr>
          <p:cNvPr id="12" name="Content Placeholder 11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55576" y="2492896"/>
            <a:ext cx="2981325" cy="3181350"/>
          </a:xfrm>
        </p:spPr>
      </p:pic>
      <p:sp>
        <p:nvSpPr>
          <p:cNvPr id="14" name="TextBox 13"/>
          <p:cNvSpPr txBox="1"/>
          <p:nvPr/>
        </p:nvSpPr>
        <p:spPr>
          <a:xfrm>
            <a:off x="4130888" y="3284984"/>
            <a:ext cx="4320480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bg-BG" sz="3200" b="1" dirty="0" smtClean="0">
                <a:latin typeface="+mj-lt"/>
              </a:rPr>
              <a:t>ПРОДУКТ НА </a:t>
            </a:r>
            <a:endParaRPr lang="en-US" sz="3200" b="1" dirty="0" smtClean="0">
              <a:latin typeface="+mj-lt"/>
            </a:endParaRPr>
          </a:p>
          <a:p>
            <a:r>
              <a:rPr lang="bg-BG" sz="3200" b="1" dirty="0" smtClean="0">
                <a:latin typeface="+mj-lt"/>
              </a:rPr>
              <a:t>СОЦИАЛНО </a:t>
            </a:r>
            <a:endParaRPr lang="en-US" sz="3200" b="1" dirty="0" smtClean="0">
              <a:latin typeface="+mj-lt"/>
            </a:endParaRPr>
          </a:p>
          <a:p>
            <a:r>
              <a:rPr lang="bg-BG" sz="3200" b="1" dirty="0" smtClean="0">
                <a:latin typeface="+mj-lt"/>
              </a:rPr>
              <a:t>ПРЕДПРИЯТИЕ</a:t>
            </a:r>
            <a:endParaRPr lang="bg-BG" sz="3200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268972139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bg-BG" dirty="0" smtClean="0"/>
              <a:t>Насърчителни мерки </a:t>
            </a:r>
            <a:r>
              <a:rPr lang="bg-BG" dirty="0" smtClean="0">
                <a:solidFill>
                  <a:srgbClr val="FF0000"/>
                </a:solidFill>
              </a:rPr>
              <a:t>за социалните </a:t>
            </a:r>
            <a:r>
              <a:rPr lang="bg-BG" dirty="0">
                <a:solidFill>
                  <a:srgbClr val="FF0000"/>
                </a:solidFill>
              </a:rPr>
              <a:t>предприятия клас А+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bg-BG" dirty="0"/>
              <a:t>възмездно учредяване в тяхна полза за развитието на социалните им цели на </a:t>
            </a:r>
            <a:r>
              <a:rPr lang="bg-BG" dirty="0">
                <a:solidFill>
                  <a:srgbClr val="FF0000"/>
                </a:solidFill>
              </a:rPr>
              <a:t>право на строеж върху имоти – частна общинска собственост без търг или конкурс след решение на общинския съвет</a:t>
            </a:r>
            <a:r>
              <a:rPr lang="bg-BG" dirty="0"/>
              <a:t>, прието с мнозинство повече от половината от общия брой на съветниците, не по-малко от шест месеца след постъпването на заявлението на социалното предприятие, по ред, определен в наредбата по чл. 8, ал. 2 от Закона за общинската собственост. </a:t>
            </a:r>
          </a:p>
        </p:txBody>
      </p:sp>
    </p:spTree>
    <p:extLst>
      <p:ext uri="{BB962C8B-B14F-4D97-AF65-F5344CB8AC3E}">
        <p14:creationId xmlns:p14="http://schemas.microsoft.com/office/powerpoint/2010/main" val="36373733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bg-BG" dirty="0" smtClean="0"/>
              <a:t>Насърчителни мерки </a:t>
            </a:r>
            <a:r>
              <a:rPr lang="bg-BG" dirty="0" smtClean="0">
                <a:solidFill>
                  <a:srgbClr val="FF0000"/>
                </a:solidFill>
              </a:rPr>
              <a:t>за социалните предприятия клас А+ </a:t>
            </a:r>
            <a:endParaRPr lang="bg-BG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algn="just"/>
            <a:r>
              <a:rPr lang="bg-BG" dirty="0"/>
              <a:t>възмездно учредяване в тяхна полза за постигането на социалните им цели на </a:t>
            </a:r>
            <a:r>
              <a:rPr lang="bg-BG" dirty="0">
                <a:solidFill>
                  <a:srgbClr val="FF0000"/>
                </a:solidFill>
              </a:rPr>
              <a:t>право на ползване върху имоти и вещи – частна общинска собственост без търг или конкурс след решение на общинския съвет</a:t>
            </a:r>
            <a:r>
              <a:rPr lang="bg-BG" dirty="0"/>
              <a:t>, прието не по-малко от шест месеца след постъпването на заявлението на социалното предприятие,  по ред, определен в наредбата по чл. 8, ал. 2 от Закона за общинската собственост</a:t>
            </a:r>
          </a:p>
        </p:txBody>
      </p:sp>
    </p:spTree>
    <p:extLst>
      <p:ext uri="{BB962C8B-B14F-4D97-AF65-F5344CB8AC3E}">
        <p14:creationId xmlns:p14="http://schemas.microsoft.com/office/powerpoint/2010/main" val="41183822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bg-BG" dirty="0" smtClean="0"/>
              <a:t>Насърчителни мерки </a:t>
            </a:r>
            <a:r>
              <a:rPr lang="bg-BG" dirty="0" smtClean="0">
                <a:solidFill>
                  <a:srgbClr val="FF0000"/>
                </a:solidFill>
              </a:rPr>
              <a:t>за социалните предприятия клас А</a:t>
            </a:r>
            <a:r>
              <a:rPr lang="ru-RU" dirty="0" smtClean="0">
                <a:solidFill>
                  <a:srgbClr val="FF0000"/>
                </a:solidFill>
              </a:rPr>
              <a:t>+ </a:t>
            </a:r>
            <a:endParaRPr lang="bg-BG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algn="just"/>
            <a:r>
              <a:rPr lang="bg-BG" dirty="0"/>
              <a:t>финансово подпомагане за обучение за повишаване на професионална квалификация на уязвими </a:t>
            </a:r>
            <a:r>
              <a:rPr lang="bg-BG" dirty="0" smtClean="0"/>
              <a:t>лица по трудово правоотношение, </a:t>
            </a:r>
            <a:r>
              <a:rPr lang="bg-BG" dirty="0"/>
              <a:t>наети от социални предприятия клас А+</a:t>
            </a:r>
          </a:p>
        </p:txBody>
      </p:sp>
    </p:spTree>
    <p:extLst>
      <p:ext uri="{BB962C8B-B14F-4D97-AF65-F5344CB8AC3E}">
        <p14:creationId xmlns:p14="http://schemas.microsoft.com/office/powerpoint/2010/main" val="125241862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1"/>
          <p:cNvSpPr>
            <a:spLocks noGrp="1"/>
          </p:cNvSpPr>
          <p:nvPr>
            <p:ph type="title"/>
          </p:nvPr>
        </p:nvSpPr>
        <p:spPr>
          <a:xfrm>
            <a:off x="468313" y="188913"/>
            <a:ext cx="8218487" cy="1639887"/>
          </a:xfrm>
        </p:spPr>
        <p:txBody>
          <a:bodyPr/>
          <a:lstStyle/>
          <a:p>
            <a:pPr algn="ctr"/>
            <a:r>
              <a:rPr lang="bg-BG" altLang="bg-BG" sz="3200" dirty="0" smtClean="0">
                <a:latin typeface="Georgia" pitchFamily="18" charset="0"/>
              </a:rPr>
              <a:t>Сфери на</a:t>
            </a:r>
            <a:r>
              <a:rPr lang="bg-BG" altLang="bg-BG" sz="3200" dirty="0" smtClean="0">
                <a:effectLst/>
                <a:latin typeface="Georgia" pitchFamily="18" charset="0"/>
              </a:rPr>
              <a:t> социална добавена стойност на социалното предприемачество</a:t>
            </a:r>
          </a:p>
        </p:txBody>
      </p:sp>
      <p:sp>
        <p:nvSpPr>
          <p:cNvPr id="13315" name="Content Placeholder 2"/>
          <p:cNvSpPr>
            <a:spLocks noGrp="1"/>
          </p:cNvSpPr>
          <p:nvPr>
            <p:ph idx="1"/>
          </p:nvPr>
        </p:nvSpPr>
        <p:spPr>
          <a:xfrm>
            <a:off x="457200" y="2132856"/>
            <a:ext cx="8229600" cy="3993307"/>
          </a:xfrm>
        </p:spPr>
        <p:txBody>
          <a:bodyPr/>
          <a:lstStyle/>
          <a:p>
            <a:pPr algn="ctr"/>
            <a:r>
              <a:rPr lang="bg-BG" altLang="bg-BG" b="0" dirty="0" smtClean="0">
                <a:latin typeface="Georgia" pitchFamily="18" charset="0"/>
              </a:rPr>
              <a:t>В областта на </a:t>
            </a:r>
            <a:r>
              <a:rPr lang="bg-BG" altLang="bg-BG" dirty="0" smtClean="0">
                <a:solidFill>
                  <a:srgbClr val="FF0000"/>
                </a:solidFill>
                <a:latin typeface="Georgia" pitchFamily="18" charset="0"/>
              </a:rPr>
              <a:t>заетостта</a:t>
            </a:r>
            <a:r>
              <a:rPr lang="bg-BG" altLang="bg-BG" b="0" dirty="0" smtClean="0">
                <a:latin typeface="Georgia" pitchFamily="18" charset="0"/>
              </a:rPr>
              <a:t>, </a:t>
            </a:r>
          </a:p>
          <a:p>
            <a:pPr algn="ctr"/>
            <a:r>
              <a:rPr lang="bg-BG" altLang="bg-BG" b="0" dirty="0" smtClean="0">
                <a:latin typeface="Georgia" pitchFamily="18" charset="0"/>
              </a:rPr>
              <a:t>В областта на </a:t>
            </a:r>
            <a:r>
              <a:rPr lang="bg-BG" altLang="bg-BG" dirty="0" smtClean="0">
                <a:solidFill>
                  <a:srgbClr val="FF0000"/>
                </a:solidFill>
                <a:latin typeface="Georgia" pitchFamily="18" charset="0"/>
              </a:rPr>
              <a:t>социалната кохезия</a:t>
            </a:r>
            <a:r>
              <a:rPr lang="bg-BG" altLang="bg-BG" b="0" dirty="0" smtClean="0">
                <a:latin typeface="Georgia" pitchFamily="18" charset="0"/>
              </a:rPr>
              <a:t>, </a:t>
            </a:r>
          </a:p>
          <a:p>
            <a:pPr algn="ctr"/>
            <a:r>
              <a:rPr lang="bg-BG" altLang="bg-BG" b="0" dirty="0" smtClean="0">
                <a:latin typeface="Georgia" pitchFamily="18" charset="0"/>
              </a:rPr>
              <a:t>в областта на </a:t>
            </a:r>
            <a:r>
              <a:rPr lang="bg-BG" altLang="bg-BG" dirty="0" smtClean="0">
                <a:latin typeface="Georgia" pitchFamily="18" charset="0"/>
              </a:rPr>
              <a:t>развитие на </a:t>
            </a:r>
            <a:r>
              <a:rPr lang="bg-BG" altLang="bg-BG" dirty="0" smtClean="0">
                <a:solidFill>
                  <a:srgbClr val="FF0000"/>
                </a:solidFill>
                <a:latin typeface="Georgia" pitchFamily="18" charset="0"/>
              </a:rPr>
              <a:t>демокрацията</a:t>
            </a:r>
            <a:r>
              <a:rPr lang="bg-BG" altLang="bg-BG" b="0" dirty="0" smtClean="0">
                <a:latin typeface="Georgia" pitchFamily="18" charset="0"/>
              </a:rPr>
              <a:t>, </a:t>
            </a:r>
          </a:p>
          <a:p>
            <a:pPr algn="ctr"/>
            <a:r>
              <a:rPr lang="bg-BG" altLang="bg-BG" b="0" dirty="0" smtClean="0">
                <a:latin typeface="Georgia" pitchFamily="18" charset="0"/>
              </a:rPr>
              <a:t>В областта на </a:t>
            </a:r>
            <a:r>
              <a:rPr lang="bg-BG" altLang="bg-BG" dirty="0" smtClean="0">
                <a:solidFill>
                  <a:srgbClr val="FF0000"/>
                </a:solidFill>
                <a:latin typeface="Georgia" pitchFamily="18" charset="0"/>
              </a:rPr>
              <a:t>социалните иновации</a:t>
            </a:r>
            <a:r>
              <a:rPr lang="bg-BG" altLang="bg-BG" b="0" dirty="0" smtClean="0">
                <a:latin typeface="Georgia" pitchFamily="18" charset="0"/>
              </a:rPr>
              <a:t>;</a:t>
            </a:r>
          </a:p>
          <a:p>
            <a:pPr algn="ctr"/>
            <a:r>
              <a:rPr lang="bg-BG" altLang="bg-BG" b="0" dirty="0" smtClean="0">
                <a:latin typeface="Georgia" pitchFamily="18" charset="0"/>
              </a:rPr>
              <a:t>В областта и на </a:t>
            </a:r>
            <a:r>
              <a:rPr lang="bg-BG" altLang="bg-BG" dirty="0" smtClean="0">
                <a:solidFill>
                  <a:srgbClr val="FF0000"/>
                </a:solidFill>
                <a:latin typeface="Georgia" pitchFamily="18" charset="0"/>
              </a:rPr>
              <a:t>местното развитие</a:t>
            </a:r>
          </a:p>
        </p:txBody>
      </p:sp>
      <p:sp>
        <p:nvSpPr>
          <p:cNvPr id="13316" name="Slide Number Placeholder 3"/>
          <p:cNvSpPr>
            <a:spLocks noGrp="1"/>
          </p:cNvSpPr>
          <p:nvPr>
            <p:ph type="sldNum" sz="quarter" idx="12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spcBef>
                <a:spcPct val="20000"/>
              </a:spcBef>
              <a:buFont typeface="Wingdings" pitchFamily="2" charset="2"/>
              <a:buChar char="§"/>
              <a:defRPr sz="2800" b="1">
                <a:solidFill>
                  <a:schemeClr val="tx1"/>
                </a:solidFill>
                <a:latin typeface="Arial" charset="0"/>
              </a:defRPr>
            </a:lvl1pPr>
            <a:lvl2pPr marL="742950" indent="-285750" eaLnBrk="0" hangingPunct="0">
              <a:spcBef>
                <a:spcPct val="20000"/>
              </a:spcBef>
              <a:buChar char="–"/>
              <a:defRPr sz="2400">
                <a:solidFill>
                  <a:schemeClr val="tx1"/>
                </a:solidFill>
                <a:latin typeface="Arial" charset="0"/>
              </a:defRPr>
            </a:lvl2pPr>
            <a:lvl3pPr marL="1143000" indent="-228600" eaLnBrk="0" hangingPunct="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charset="0"/>
              </a:defRPr>
            </a:lvl3pPr>
            <a:lvl4pPr marL="1600200" indent="-228600" eaLnBrk="0" hangingPunct="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charset="0"/>
              </a:defRPr>
            </a:lvl4pPr>
            <a:lvl5pPr marL="2057400" indent="-228600" eaLnBrk="0" hangingPunct="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fld id="{AB9C724E-10DB-47C0-BE71-CCC9A863C104}" type="slidenum">
              <a:rPr lang="bg-BG" altLang="bg-BG" sz="1400" b="0" smtClean="0">
                <a:solidFill>
                  <a:srgbClr val="000000"/>
                </a:solidFill>
              </a:rPr>
              <a:pPr eaLnBrk="1" hangingPunct="1">
                <a:spcBef>
                  <a:spcPct val="0"/>
                </a:spcBef>
                <a:buFontTx/>
                <a:buNone/>
              </a:pPr>
              <a:t>18</a:t>
            </a:fld>
            <a:endParaRPr lang="bg-BG" altLang="bg-BG" sz="1400" b="0" smtClean="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7206902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endParaRPr lang="bg-BG" dirty="0" smtClean="0"/>
          </a:p>
          <a:p>
            <a:pPr marL="0" indent="0" algn="ctr">
              <a:buNone/>
            </a:pPr>
            <a:r>
              <a:rPr lang="bg-BG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За </a:t>
            </a:r>
            <a:r>
              <a:rPr lang="bg-BG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да имаме проспериращо общество в България е необходим не само икономически напредък, но и сплотеност, споделен интерес, сигурност, законност и ред</a:t>
            </a:r>
            <a:r>
              <a:rPr lang="bg-BG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marL="0" indent="0" algn="ctr">
              <a:buNone/>
            </a:pPr>
            <a:endParaRPr lang="bg-BG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bg-BG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endParaRPr lang="bg-BG" sz="28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 algn="ctr">
              <a:buNone/>
            </a:pPr>
            <a:r>
              <a:rPr lang="bg-BG" sz="28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Когато </a:t>
            </a:r>
            <a:r>
              <a:rPr lang="bg-BG" sz="28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се  задоволяват потребностите и на малката общност и индивидите, когато се обърнем към доброто, към възраждане на духовността,  културата, ценностите, можем да очакваме промяна за цялото общество.</a:t>
            </a:r>
          </a:p>
          <a:p>
            <a:endParaRPr lang="bg-BG" sz="2800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635" y="548680"/>
            <a:ext cx="9134729" cy="576064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147828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634082"/>
          </a:xfrm>
        </p:spPr>
        <p:txBody>
          <a:bodyPr>
            <a:normAutofit/>
          </a:bodyPr>
          <a:lstStyle/>
          <a:p>
            <a:pPr algn="ctr"/>
            <a:r>
              <a:rPr lang="bg-BG" sz="3600" dirty="0" smtClean="0">
                <a:latin typeface="Georgia" panose="02040502050405020303" pitchFamily="18" charset="0"/>
              </a:rPr>
              <a:t>ПОЛИТИЧЕСКА РАМКА</a:t>
            </a:r>
            <a:endParaRPr lang="bg-BG" sz="3600" dirty="0">
              <a:latin typeface="Georgia" panose="02040502050405020303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528" y="908720"/>
            <a:ext cx="8640960" cy="5760640"/>
          </a:xfrm>
        </p:spPr>
        <p:txBody>
          <a:bodyPr>
            <a:noAutofit/>
          </a:bodyPr>
          <a:lstStyle/>
          <a:p>
            <a:pPr>
              <a:buFont typeface="Wingdings" panose="05000000000000000000" pitchFamily="2" charset="2"/>
              <a:buChar char="ü"/>
            </a:pPr>
            <a:r>
              <a:rPr lang="bg-BG" sz="2000" dirty="0" smtClean="0">
                <a:latin typeface="Georgia" panose="02040502050405020303" pitchFamily="18" charset="0"/>
              </a:rPr>
              <a:t>Национална концепция за социална икономика, приета от МС, 04.</a:t>
            </a:r>
            <a:r>
              <a:rPr lang="bg-BG" sz="2000" b="1" dirty="0" smtClean="0">
                <a:latin typeface="Georgia" panose="02040502050405020303" pitchFamily="18" charset="0"/>
              </a:rPr>
              <a:t>2012</a:t>
            </a:r>
            <a:r>
              <a:rPr lang="bg-BG" sz="2000" dirty="0" smtClean="0">
                <a:latin typeface="Georgia" panose="02040502050405020303" pitchFamily="18" charset="0"/>
              </a:rPr>
              <a:t> г.;</a:t>
            </a:r>
          </a:p>
          <a:p>
            <a:pPr marL="0" indent="0">
              <a:buNone/>
            </a:pPr>
            <a:endParaRPr lang="bg-BG" sz="2000" dirty="0">
              <a:latin typeface="Georgia" panose="02040502050405020303" pitchFamily="18" charset="0"/>
            </a:endParaRPr>
          </a:p>
          <a:p>
            <a:pPr>
              <a:buFont typeface="Wingdings" panose="05000000000000000000" pitchFamily="2" charset="2"/>
              <a:buChar char="ü"/>
            </a:pPr>
            <a:r>
              <a:rPr lang="bg-BG" sz="2000" dirty="0" smtClean="0">
                <a:latin typeface="Georgia" panose="02040502050405020303" pitchFamily="18" charset="0"/>
              </a:rPr>
              <a:t>Планове за действие по социална икономика 2014 – 2015 г., 2016-2017 г., 2018-2019 г., приети МС; </a:t>
            </a:r>
          </a:p>
          <a:p>
            <a:pPr>
              <a:buFont typeface="Wingdings" panose="05000000000000000000" pitchFamily="2" charset="2"/>
              <a:buChar char="ü"/>
            </a:pPr>
            <a:endParaRPr lang="bg-BG" sz="2000" dirty="0">
              <a:latin typeface="Georgia" panose="02040502050405020303" pitchFamily="18" charset="0"/>
            </a:endParaRPr>
          </a:p>
          <a:p>
            <a:pPr>
              <a:buFont typeface="Wingdings" panose="05000000000000000000" pitchFamily="2" charset="2"/>
              <a:buChar char="ü"/>
            </a:pPr>
            <a:r>
              <a:rPr lang="bg-BG" sz="2000" dirty="0" smtClean="0">
                <a:latin typeface="Georgia" panose="02040502050405020303" pitchFamily="18" charset="0"/>
              </a:rPr>
              <a:t>Междуведомствена работна група към министъра на труда и социалната политика – постоянно действаща, (от юли, 2014 г.)</a:t>
            </a:r>
          </a:p>
          <a:p>
            <a:pPr marL="0" indent="0">
              <a:buNone/>
            </a:pPr>
            <a:endParaRPr lang="bg-BG" sz="2000" dirty="0" smtClean="0">
              <a:latin typeface="Georgia" panose="02040502050405020303" pitchFamily="18" charset="0"/>
            </a:endParaRPr>
          </a:p>
          <a:p>
            <a:pPr>
              <a:buFont typeface="Wingdings" panose="05000000000000000000" pitchFamily="2" charset="2"/>
              <a:buChar char="ü"/>
            </a:pPr>
            <a:r>
              <a:rPr lang="bg-BG" sz="2400" dirty="0" smtClean="0">
                <a:solidFill>
                  <a:srgbClr val="FF0000"/>
                </a:solidFill>
                <a:latin typeface="Georgia" panose="02040502050405020303" pitchFamily="18" charset="0"/>
              </a:rPr>
              <a:t>Закон за предприятията на социалната и солидарна икономика, ДВ бр. 91 от 02.11.2018г</a:t>
            </a:r>
            <a:r>
              <a:rPr lang="bg-BG" sz="2000" dirty="0" smtClean="0">
                <a:solidFill>
                  <a:srgbClr val="FF0000"/>
                </a:solidFill>
                <a:latin typeface="Georgia" panose="02040502050405020303" pitchFamily="18" charset="0"/>
              </a:rPr>
              <a:t>.</a:t>
            </a:r>
          </a:p>
          <a:p>
            <a:pPr marL="0" indent="0">
              <a:buNone/>
            </a:pPr>
            <a:endParaRPr lang="bg-BG" sz="2000" dirty="0">
              <a:latin typeface="Georgia" panose="02040502050405020303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0540271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/>
            <a:r>
              <a:rPr lang="bg-BG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Принос на проекта на 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Закон за </a:t>
            </a:r>
            <a:r>
              <a:rPr lang="bg-BG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предприятията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bg-BG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социалната</a:t>
            </a:r>
            <a:r>
              <a:rPr lang="ru-RU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4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солидарна </a:t>
            </a:r>
            <a:r>
              <a:rPr lang="bg-BG" sz="40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икономика</a:t>
            </a:r>
            <a:endParaRPr lang="bg-BG" sz="40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67544" y="2492896"/>
            <a:ext cx="8219256" cy="3831704"/>
          </a:xfrm>
        </p:spPr>
        <p:txBody>
          <a:bodyPr>
            <a:normAutofit/>
          </a:bodyPr>
          <a:lstStyle/>
          <a:p>
            <a:r>
              <a:rPr lang="bg-BG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Въвежда легални </a:t>
            </a:r>
            <a:r>
              <a:rPr lang="bg-BG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дефиниции</a:t>
            </a:r>
            <a:r>
              <a:rPr lang="bg-BG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bg-BG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Извежда </a:t>
            </a:r>
            <a:r>
              <a:rPr lang="bg-BG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насърчителни мерки</a:t>
            </a:r>
            <a:r>
              <a:rPr lang="bg-BG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bg-BG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Води до </a:t>
            </a:r>
            <a:r>
              <a:rPr lang="bg-BG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подобряване на статистическата информация</a:t>
            </a:r>
          </a:p>
          <a:p>
            <a:r>
              <a:rPr lang="bg-BG" sz="28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Обосновава категориите социални предприятия и уязвими групи лица</a:t>
            </a:r>
            <a:r>
              <a:rPr lang="bg-BG" sz="28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в обхвата на социалното предприемачество;</a:t>
            </a:r>
          </a:p>
          <a:p>
            <a:endParaRPr lang="bg-BG" sz="28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bg-BG" dirty="0" smtClean="0"/>
          </a:p>
          <a:p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32823990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32970"/>
            <a:ext cx="9144000" cy="1143000"/>
          </a:xfrm>
        </p:spPr>
        <p:txBody>
          <a:bodyPr>
            <a:noAutofit/>
          </a:bodyPr>
          <a:lstStyle/>
          <a:p>
            <a:pPr algn="ctr"/>
            <a:r>
              <a:rPr lang="ru-RU" sz="4000" dirty="0"/>
              <a:t>Закон за </a:t>
            </a:r>
            <a:r>
              <a:rPr lang="bg-BG" sz="4000" dirty="0" smtClean="0"/>
              <a:t>предприятията</a:t>
            </a:r>
            <a:r>
              <a:rPr lang="ru-RU" sz="4000" dirty="0" smtClean="0"/>
              <a:t> </a:t>
            </a:r>
            <a:r>
              <a:rPr lang="ru-RU" sz="4000" dirty="0"/>
              <a:t>на </a:t>
            </a:r>
            <a:r>
              <a:rPr lang="bg-BG" sz="4000" dirty="0" smtClean="0"/>
              <a:t>социалната</a:t>
            </a:r>
            <a:r>
              <a:rPr lang="ru-RU" sz="4000" dirty="0" smtClean="0"/>
              <a:t> </a:t>
            </a:r>
            <a:r>
              <a:rPr lang="ru-RU" sz="4000" dirty="0"/>
              <a:t>и </a:t>
            </a:r>
            <a:r>
              <a:rPr lang="ru-RU" sz="4000" dirty="0" smtClean="0"/>
              <a:t>солидарна </a:t>
            </a:r>
            <a:r>
              <a:rPr lang="bg-BG" sz="4000" dirty="0" smtClean="0"/>
              <a:t>икономика(ЗПССИ)</a:t>
            </a:r>
            <a:endParaRPr lang="bg-BG" sz="40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1175970"/>
            <a:ext cx="9144000" cy="5682030"/>
          </a:xfrm>
        </p:spPr>
        <p:txBody>
          <a:bodyPr>
            <a:normAutofit fontScale="92500" lnSpcReduction="20000"/>
          </a:bodyPr>
          <a:lstStyle/>
          <a:p>
            <a:pPr lvl="0"/>
            <a:endParaRPr lang="bg-BG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bg-BG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Законът</a:t>
            </a:r>
            <a:r>
              <a:rPr lang="bg-B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обществените отношения, свързани със социалната и солидарна икономика, видовете субекти и мерките за тяхното насърчаване, както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 </a:t>
            </a:r>
            <a:r>
              <a:rPr lang="bg-B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условията и реда за дейността 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социалните предприятия</a:t>
            </a:r>
            <a:r>
              <a:rPr lang="bg-B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0"/>
            <a:endParaRPr lang="bg-B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bg-BG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Цел:</a:t>
            </a:r>
            <a:r>
              <a:rPr lang="bg-BG" dirty="0">
                <a:latin typeface="Times New Roman" panose="02020603050405020304" pitchFamily="18" charset="0"/>
                <a:cs typeface="Times New Roman" panose="02020603050405020304" pitchFamily="18" charset="0"/>
              </a:rPr>
              <a:t> Развитието на социалната и солидарна икономика като стопански отрасъл със специални правила:	</a:t>
            </a:r>
            <a:endParaRPr lang="bg-BG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endParaRPr lang="bg-B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>
              <a:buFont typeface="Wingdings" panose="05000000000000000000" pitchFamily="2" charset="2"/>
              <a:buChar char="Ø"/>
            </a:pPr>
            <a:r>
              <a:rPr lang="bg-BG" sz="2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Подобряване</a:t>
            </a:r>
            <a:r>
              <a:rPr lang="bg-BG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достъпа до заетост и обучение</a:t>
            </a:r>
            <a:r>
              <a:rPr lang="bg-BG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pPr marL="0" lvl="0" indent="0">
              <a:buNone/>
            </a:pPr>
            <a:endParaRPr lang="bg-BG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>
              <a:buFont typeface="Wingdings" panose="05000000000000000000" pitchFamily="2" charset="2"/>
              <a:buChar char="Ø"/>
            </a:pPr>
            <a:r>
              <a:rPr lang="bg-BG" sz="2600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Оказване подкрепа </a:t>
            </a:r>
            <a:r>
              <a:rPr lang="bg-BG" sz="26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уязвимите групи от обществото за социално включване и самостоятелен живот;</a:t>
            </a:r>
          </a:p>
          <a:p>
            <a:pPr lvl="0"/>
            <a:endParaRPr lang="bg-B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>
              <a:buFont typeface="Wingdings" panose="05000000000000000000" pitchFamily="2" charset="2"/>
              <a:buChar char="Ø"/>
            </a:pPr>
            <a:r>
              <a:rPr lang="bg-BG" sz="26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Намаляване</a:t>
            </a:r>
            <a:r>
              <a:rPr lang="bg-BG" sz="26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на социалното неравенство</a:t>
            </a:r>
            <a:r>
              <a:rPr lang="bg-BG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4875103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9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1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0"/>
            <a:ext cx="9144000" cy="1268760"/>
          </a:xfrm>
        </p:spPr>
        <p:txBody>
          <a:bodyPr>
            <a:normAutofit fontScale="90000"/>
          </a:bodyPr>
          <a:lstStyle/>
          <a:p>
            <a:pPr algn="ctr"/>
            <a:r>
              <a:rPr lang="bg-BG" b="1" dirty="0" smtClean="0"/>
              <a:t>Какво е социална и солидарна икономика?</a:t>
            </a:r>
            <a:endParaRPr lang="bg-BG" b="1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908720"/>
            <a:ext cx="9144000" cy="5949280"/>
          </a:xfrm>
        </p:spPr>
        <p:txBody>
          <a:bodyPr>
            <a:normAutofit/>
          </a:bodyPr>
          <a:lstStyle/>
          <a:p>
            <a:endParaRPr lang="bg-BG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bg-BG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Специфична </a:t>
            </a:r>
            <a:r>
              <a:rPr lang="bg-BG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форма </a:t>
            </a:r>
            <a:r>
              <a:rPr lang="bg-B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предприемачество, която е насочена към намиране на решения на обществени, социални или екологични нужди, които не могат да бъдат решени само с пазарни или административни </a:t>
            </a:r>
            <a:r>
              <a:rPr lang="bg-B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механизми</a:t>
            </a:r>
            <a:r>
              <a:rPr lang="en-US" dirty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bg-BG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bg-BG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Основен принцип </a:t>
            </a:r>
            <a:r>
              <a:rPr lang="bg-B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е постигането на цел в обществена полза и в интерес на </a:t>
            </a:r>
            <a:r>
              <a:rPr lang="bg-B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участниците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r>
              <a:rPr lang="bg-B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r>
              <a:rPr lang="bg-BG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Цялостната идея на социалната </a:t>
            </a:r>
            <a:r>
              <a:rPr lang="bg-BG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солидарна икономика </a:t>
            </a:r>
            <a:r>
              <a:rPr lang="bg-B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предприемачество е да </a:t>
            </a:r>
            <a:r>
              <a:rPr lang="bg-B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подпомогне </a:t>
            </a:r>
            <a:r>
              <a:rPr lang="bg-B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нуждаещите се и хората в неравностойно положение в даден момент, да засили чувството за общност и единство и даде възможност на креативни хора да развиват алтернативни бизнес начинания, които едновременно да носят печалба и </a:t>
            </a:r>
            <a:r>
              <a:rPr lang="bg-B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добавена, </a:t>
            </a:r>
            <a:r>
              <a:rPr lang="bg-BG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социално </a:t>
            </a:r>
            <a:r>
              <a:rPr lang="bg-B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измерима, </a:t>
            </a:r>
            <a:r>
              <a:rPr lang="bg-BG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стойност за </a:t>
            </a:r>
            <a:r>
              <a:rPr lang="bg-B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обществото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bg-B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7316985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/>
          <a:lstStyle/>
          <a:p>
            <a:pPr lvl="0"/>
            <a:endParaRPr lang="bg-BG" dirty="0" smtClean="0"/>
          </a:p>
          <a:p>
            <a:pPr lvl="0"/>
            <a:endParaRPr lang="bg-BG" dirty="0"/>
          </a:p>
          <a:p>
            <a:pPr lvl="0"/>
            <a:endParaRPr lang="bg-BG" b="1" dirty="0" smtClean="0">
              <a:solidFill>
                <a:srgbClr val="FF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bg-BG" b="1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Субекти</a:t>
            </a:r>
            <a:r>
              <a:rPr lang="bg-BG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bg-BG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кооперациите, юридическите лица с нестопанска 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цел в </a:t>
            </a:r>
            <a:r>
              <a:rPr lang="bg-BG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обществена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bg-BG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полза</a:t>
            </a:r>
            <a:r>
              <a:rPr lang="ru-RU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 социалните предприятия. </a:t>
            </a:r>
            <a:endParaRPr lang="bg-BG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r>
              <a:rPr lang="bg-B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Социалните </a:t>
            </a:r>
            <a:r>
              <a:rPr lang="bg-B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предприятия </a:t>
            </a:r>
            <a:r>
              <a:rPr lang="bg-B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се </a:t>
            </a:r>
            <a:r>
              <a:rPr lang="bg-BG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вписват в </a:t>
            </a:r>
            <a:r>
              <a:rPr lang="bg-B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</a:t>
            </a:r>
            <a:r>
              <a:rPr lang="bg-BG" dirty="0" smtClean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егистър </a:t>
            </a:r>
            <a:r>
              <a:rPr lang="bg-B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социалните предприятия</a:t>
            </a:r>
            <a:r>
              <a:rPr lang="bg-BG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Социалното предприятие осъществява своята икономическа дейност като част от персонала са хора от уязвими групи или като печалбата преимуществено се разходва за социална дейност. </a:t>
            </a:r>
            <a:endParaRPr lang="bg-BG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/>
            <a:endParaRPr lang="bg-B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/>
            <a:r>
              <a:rPr lang="bg-BG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Социалните предприятия </a:t>
            </a:r>
            <a:r>
              <a:rPr lang="bg-BG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са клас А и клас А+.</a:t>
            </a:r>
            <a:br>
              <a:rPr lang="bg-BG" dirty="0">
                <a:latin typeface="Times New Roman" panose="02020603050405020304" pitchFamily="18" charset="0"/>
                <a:cs typeface="Times New Roman" panose="02020603050405020304" pitchFamily="18" charset="0"/>
              </a:rPr>
            </a:br>
            <a:endParaRPr lang="bg-BG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6526870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/>
            <a:r>
              <a:rPr lang="bg-BG" dirty="0" smtClean="0"/>
              <a:t>Дефиниция – социално предприятие</a:t>
            </a:r>
            <a:endParaRPr lang="bg-BG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35480"/>
            <a:ext cx="8291264" cy="4389120"/>
          </a:xfrm>
        </p:spPr>
        <p:txBody>
          <a:bodyPr>
            <a:normAutofit fontScale="85000" lnSpcReduction="20000"/>
          </a:bodyPr>
          <a:lstStyle/>
          <a:p>
            <a:pPr marL="0" indent="0" algn="just">
              <a:buNone/>
            </a:pPr>
            <a:r>
              <a:rPr lang="bg-BG" dirty="0"/>
              <a:t>„Социално предприятие“ е предприятие, което </a:t>
            </a:r>
            <a:r>
              <a:rPr lang="bg-BG" dirty="0">
                <a:solidFill>
                  <a:srgbClr val="FF0000"/>
                </a:solidFill>
              </a:rPr>
              <a:t>независимо от правноорганизационната му форма</a:t>
            </a:r>
            <a:r>
              <a:rPr lang="bg-BG" dirty="0"/>
              <a:t>: </a:t>
            </a:r>
            <a:endParaRPr lang="en-US" dirty="0" smtClean="0"/>
          </a:p>
          <a:p>
            <a:pPr algn="just"/>
            <a:r>
              <a:rPr lang="bg-BG" dirty="0" smtClean="0"/>
              <a:t>има </a:t>
            </a:r>
            <a:r>
              <a:rPr lang="bg-BG" dirty="0"/>
              <a:t>за  предмет на дейност </a:t>
            </a:r>
            <a:r>
              <a:rPr lang="bg-BG" dirty="0">
                <a:solidFill>
                  <a:srgbClr val="FF0000"/>
                </a:solidFill>
              </a:rPr>
              <a:t>производство на стоки или предоставяне на услуги</a:t>
            </a:r>
            <a:r>
              <a:rPr lang="bg-BG" dirty="0"/>
              <a:t>, съчетавайки икономически резултати със социални цели; </a:t>
            </a:r>
            <a:endParaRPr lang="en-US" dirty="0" smtClean="0"/>
          </a:p>
          <a:p>
            <a:pPr algn="just"/>
            <a:r>
              <a:rPr lang="bg-BG" dirty="0" smtClean="0"/>
              <a:t>постига </a:t>
            </a:r>
            <a:r>
              <a:rPr lang="bg-BG" dirty="0">
                <a:solidFill>
                  <a:srgbClr val="FF0000"/>
                </a:solidFill>
              </a:rPr>
              <a:t>измерима</a:t>
            </a:r>
            <a:r>
              <a:rPr lang="bg-BG" dirty="0"/>
              <a:t>, положителна </a:t>
            </a:r>
            <a:r>
              <a:rPr lang="bg-BG" dirty="0">
                <a:solidFill>
                  <a:srgbClr val="FF0000"/>
                </a:solidFill>
              </a:rPr>
              <a:t>социална добавена стойност</a:t>
            </a:r>
            <a:r>
              <a:rPr lang="bg-BG" dirty="0"/>
              <a:t>; </a:t>
            </a:r>
            <a:endParaRPr lang="en-US" dirty="0" smtClean="0"/>
          </a:p>
          <a:p>
            <a:pPr algn="just"/>
            <a:r>
              <a:rPr lang="bg-BG" dirty="0" smtClean="0">
                <a:solidFill>
                  <a:srgbClr val="FF0000"/>
                </a:solidFill>
              </a:rPr>
              <a:t>управлява </a:t>
            </a:r>
            <a:r>
              <a:rPr lang="bg-BG" dirty="0">
                <a:solidFill>
                  <a:srgbClr val="FF0000"/>
                </a:solidFill>
              </a:rPr>
              <a:t>се </a:t>
            </a:r>
            <a:r>
              <a:rPr lang="bg-BG" dirty="0"/>
              <a:t>прозрачно </a:t>
            </a:r>
            <a:r>
              <a:rPr lang="bg-BG" dirty="0">
                <a:solidFill>
                  <a:srgbClr val="FF0000"/>
                </a:solidFill>
              </a:rPr>
              <a:t>с участие на </a:t>
            </a:r>
            <a:r>
              <a:rPr lang="bg-BG" dirty="0"/>
              <a:t>членовете, работниците или служителите при вземане на управленски решения; </a:t>
            </a:r>
            <a:endParaRPr lang="en-US" dirty="0" smtClean="0"/>
          </a:p>
          <a:p>
            <a:pPr algn="just"/>
            <a:r>
              <a:rPr lang="bg-BG" dirty="0" smtClean="0"/>
              <a:t>осъществява </a:t>
            </a:r>
            <a:r>
              <a:rPr lang="bg-BG" dirty="0"/>
              <a:t>своята икономическа дейност, като </a:t>
            </a:r>
            <a:r>
              <a:rPr lang="bg-BG" dirty="0">
                <a:solidFill>
                  <a:srgbClr val="FF0000"/>
                </a:solidFill>
              </a:rPr>
              <a:t>част</a:t>
            </a:r>
            <a:r>
              <a:rPr lang="bg-BG" dirty="0"/>
              <a:t> от средносписъчния брой на персонала са </a:t>
            </a:r>
            <a:r>
              <a:rPr lang="bg-BG" dirty="0">
                <a:solidFill>
                  <a:srgbClr val="FF0000"/>
                </a:solidFill>
              </a:rPr>
              <a:t>лица от уязвими групи </a:t>
            </a:r>
            <a:r>
              <a:rPr lang="bg-BG" dirty="0" smtClean="0"/>
              <a:t>или </a:t>
            </a:r>
            <a:r>
              <a:rPr lang="bg-BG" dirty="0"/>
              <a:t>като </a:t>
            </a:r>
            <a:r>
              <a:rPr lang="bg-BG" dirty="0">
                <a:solidFill>
                  <a:srgbClr val="FF0000"/>
                </a:solidFill>
              </a:rPr>
              <a:t>печалбата преимуществено </a:t>
            </a:r>
            <a:r>
              <a:rPr lang="bg-BG" dirty="0"/>
              <a:t>се разходва за осъществяване на социална дейност и/или социална цел съгласно учредителния му акт или устав.</a:t>
            </a:r>
          </a:p>
        </p:txBody>
      </p:sp>
    </p:spTree>
    <p:extLst>
      <p:ext uri="{BB962C8B-B14F-4D97-AF65-F5344CB8AC3E}">
        <p14:creationId xmlns:p14="http://schemas.microsoft.com/office/powerpoint/2010/main" val="280588983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95536" y="188640"/>
            <a:ext cx="8640960" cy="6480720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bg-BG" sz="1700" dirty="0"/>
              <a:t>а) хора с трайни увреждания; </a:t>
            </a:r>
          </a:p>
          <a:p>
            <a:pPr marL="0" indent="0">
              <a:buNone/>
            </a:pPr>
            <a:r>
              <a:rPr lang="bg-BG" sz="1700" dirty="0"/>
              <a:t>б) продължително безработни лица, имащи право на месечна социална помощ съгласно Закона за социалното подпомагане и Правилника за прилагането му;</a:t>
            </a:r>
          </a:p>
          <a:p>
            <a:pPr marL="0" indent="0">
              <a:buNone/>
            </a:pPr>
            <a:r>
              <a:rPr lang="bg-BG" sz="1700" dirty="0"/>
              <a:t>в) лица до 29 годишна възраст, които нямат предходен професионален опит;	</a:t>
            </a:r>
          </a:p>
          <a:p>
            <a:pPr marL="0" indent="0">
              <a:buNone/>
            </a:pPr>
            <a:r>
              <a:rPr lang="bg-BG" sz="1700" dirty="0"/>
              <a:t>г) лица, настанени извън семейството по реда на чл. 26 от Закона за закрила на детето, включително и след прекратяване на настаняването им;</a:t>
            </a:r>
          </a:p>
          <a:p>
            <a:pPr marL="0" indent="0">
              <a:buNone/>
            </a:pPr>
            <a:r>
              <a:rPr lang="bg-BG" sz="1700" dirty="0"/>
              <a:t>д) безработни лица над 55 г., които са регистрирани в Дирекция Бюро по труда;</a:t>
            </a:r>
          </a:p>
          <a:p>
            <a:pPr marL="0" indent="0">
              <a:buNone/>
            </a:pPr>
            <a:r>
              <a:rPr lang="bg-BG" sz="1700" dirty="0"/>
              <a:t>е) лица, които отглеждат деца с трайни увреждания и получават помощи по чл. 8д от Закона за семейни помощи за деца;</a:t>
            </a:r>
          </a:p>
          <a:p>
            <a:pPr marL="0" indent="0">
              <a:buNone/>
            </a:pPr>
            <a:r>
              <a:rPr lang="bg-BG" sz="1700" dirty="0"/>
              <a:t>ж) лица, изтърпели наказание лишаване от свобода за срок не по-кратък от 5 години, ако краят на наказанието е настъпил през последните 3 години от постъпването на работа; </a:t>
            </a:r>
          </a:p>
          <a:p>
            <a:pPr marL="0" indent="0">
              <a:buNone/>
            </a:pPr>
            <a:r>
              <a:rPr lang="bg-BG" sz="1700" dirty="0"/>
              <a:t>з) лица със зависимост към алкохол или наркотични вещества, преминали успешно лечебна или </a:t>
            </a:r>
            <a:r>
              <a:rPr lang="bg-BG" sz="1700" dirty="0" err="1"/>
              <a:t>психосоциална</a:t>
            </a:r>
            <a:r>
              <a:rPr lang="bg-BG" sz="1700" dirty="0"/>
              <a:t> </a:t>
            </a:r>
            <a:r>
              <a:rPr lang="bg-BG" sz="1700" dirty="0" err="1"/>
              <a:t>рехабилитационна</a:t>
            </a:r>
            <a:r>
              <a:rPr lang="bg-BG" sz="1700" dirty="0"/>
              <a:t> програма, през последните 2 години преди постъпване на работа, което се удостоверява чрез документ, издаден от лицата, при които е проведено лечението или </a:t>
            </a:r>
            <a:r>
              <a:rPr lang="bg-BG" sz="1700" dirty="0" err="1"/>
              <a:t>психосоциалната</a:t>
            </a:r>
            <a:r>
              <a:rPr lang="bg-BG" sz="1700" dirty="0"/>
              <a:t> рехабилитация; </a:t>
            </a:r>
          </a:p>
          <a:p>
            <a:pPr marL="0" indent="0">
              <a:buNone/>
            </a:pPr>
            <a:r>
              <a:rPr lang="bg-BG" sz="1700" dirty="0"/>
              <a:t>и) бездомни лица по смисъла на този закон; </a:t>
            </a:r>
          </a:p>
          <a:p>
            <a:pPr marL="0" indent="0">
              <a:buNone/>
            </a:pPr>
            <a:r>
              <a:rPr lang="bg-BG" sz="1700" dirty="0"/>
              <a:t>к) чужденци, получили закрила в Република България по реда на Закона за убежището </a:t>
            </a:r>
            <a:r>
              <a:rPr lang="bg-BG" sz="1700" dirty="0" smtClean="0"/>
              <a:t>и бежанците </a:t>
            </a:r>
            <a:r>
              <a:rPr lang="bg-BG" sz="1700" dirty="0"/>
              <a:t>през последните 3 години от постъпването им на работа;</a:t>
            </a:r>
          </a:p>
          <a:p>
            <a:pPr marL="0" indent="0">
              <a:buNone/>
            </a:pPr>
            <a:r>
              <a:rPr lang="bg-BG" sz="1700" dirty="0"/>
              <a:t>л) лица, получили статут на специална закрила по реда на Закона за борба с трафика на хора; </a:t>
            </a:r>
          </a:p>
          <a:p>
            <a:pPr marL="0" indent="0">
              <a:buNone/>
            </a:pPr>
            <a:r>
              <a:rPr lang="bg-BG" sz="1700" dirty="0"/>
              <a:t>м) лица, пострадали от домашно насилие по смисъла на Закона за защита от домашното насилие</a:t>
            </a:r>
            <a:r>
              <a:rPr lang="ru-RU" sz="1700" dirty="0"/>
              <a:t>.</a:t>
            </a:r>
            <a:endParaRPr lang="bg-BG" sz="1700" dirty="0"/>
          </a:p>
          <a:p>
            <a:endParaRPr lang="bg-BG" sz="1700" dirty="0"/>
          </a:p>
        </p:txBody>
      </p:sp>
    </p:spTree>
    <p:extLst>
      <p:ext uri="{BB962C8B-B14F-4D97-AF65-F5344CB8AC3E}">
        <p14:creationId xmlns:p14="http://schemas.microsoft.com/office/powerpoint/2010/main" val="4225422088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</p:spPr>
        <p:txBody>
          <a:bodyPr>
            <a:normAutofit/>
          </a:bodyPr>
          <a:lstStyle/>
          <a:p>
            <a:pPr lvl="0"/>
            <a:r>
              <a:rPr lang="bg-BG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Клас А</a:t>
            </a:r>
            <a:r>
              <a:rPr lang="bg-BG" sz="2400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bg-BG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има социална дейност със социално добавена стойност, измерима съгласно Методиката (МТСП). Финансовият резултат след данъчно облагане се разходва 50% и не по-малко от 7500 лева за социална цел. Не по-малко от 30% и не по-малко от 3 </a:t>
            </a:r>
            <a:r>
              <a:rPr lang="bg-BG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лица, </a:t>
            </a:r>
            <a:r>
              <a:rPr lang="bg-BG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работещите в предприятието са: хора с увреждания; безработни; лица до 29 години; безработни лица над 55 години; лица, отглеждащи деца с увреждане; лица, зависими от алкохол или наркотици; бездомни; бежанци и др. </a:t>
            </a:r>
            <a:endParaRPr lang="bg-BG" sz="24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bg-BG" sz="2400" b="1" dirty="0">
                <a:solidFill>
                  <a:srgbClr val="FF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Клас А+</a:t>
            </a:r>
            <a:r>
              <a:rPr lang="bg-BG" sz="24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bg-BG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отговаря на всички условия на т.н. идеално социално предприятие или на</a:t>
            </a:r>
            <a:r>
              <a:rPr lang="bg-BG" sz="24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bg-BG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условията </a:t>
            </a:r>
            <a:r>
              <a:rPr lang="bg-BG" sz="24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клас А, както и </a:t>
            </a:r>
            <a:r>
              <a:rPr lang="bg-BG" sz="24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поне едно от изброените по-долу: </a:t>
            </a:r>
            <a:endParaRPr lang="bg-BG" sz="24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1">
              <a:buFont typeface="Wingdings" panose="05000000000000000000" pitchFamily="2" charset="2"/>
              <a:buChar char="ü"/>
            </a:pPr>
            <a:r>
              <a:rPr lang="bg-BG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Социално добавената стойност се осъществява в административните граници на общини с висока безработица. </a:t>
            </a:r>
          </a:p>
          <a:p>
            <a:pPr lvl="1">
              <a:buFont typeface="Wingdings" panose="05000000000000000000" pitchFamily="2" charset="2"/>
              <a:buChar char="ü"/>
            </a:pPr>
            <a:r>
              <a:rPr lang="bg-BG" dirty="0">
                <a:latin typeface="Times New Roman" panose="02020603050405020304" pitchFamily="18" charset="0"/>
                <a:cs typeface="Times New Roman" panose="02020603050405020304" pitchFamily="18" charset="0"/>
              </a:rPr>
              <a:t>Разходва 50% и не по-малко от 75000 за социална дейност</a:t>
            </a:r>
            <a:r>
              <a:rPr lang="bg-B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</a:p>
          <a:p>
            <a:pPr lvl="1">
              <a:buFont typeface="Wingdings" panose="05000000000000000000" pitchFamily="2" charset="2"/>
              <a:buChar char="ü"/>
            </a:pPr>
            <a:r>
              <a:rPr lang="bg-B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Най-малко </a:t>
            </a:r>
            <a:r>
              <a:rPr lang="bg-BG" dirty="0">
                <a:latin typeface="Times New Roman" panose="02020603050405020304" pitchFamily="18" charset="0"/>
                <a:cs typeface="Times New Roman" panose="02020603050405020304" pitchFamily="18" charset="0"/>
              </a:rPr>
              <a:t>30 от работниците са </a:t>
            </a:r>
            <a:r>
              <a:rPr lang="bg-BG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лица от уязвими групи и </a:t>
            </a:r>
            <a:r>
              <a:rPr lang="bg-BG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са работили без прекъсване през последните шест месеца.</a:t>
            </a:r>
          </a:p>
          <a:p>
            <a:pPr lvl="0"/>
            <a:endParaRPr lang="bg-BG" dirty="0"/>
          </a:p>
          <a:p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38707924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6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18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5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1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Flow">
  <a:themeElements>
    <a:clrScheme name="Flow">
      <a:dk1>
        <a:sysClr val="windowText" lastClr="000000"/>
      </a:dk1>
      <a:lt1>
        <a:sysClr val="window" lastClr="FFFFFF"/>
      </a:lt1>
      <a:dk2>
        <a:srgbClr val="04617B"/>
      </a:dk2>
      <a:lt2>
        <a:srgbClr val="DBF5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E2D700"/>
      </a:hlink>
      <a:folHlink>
        <a:srgbClr val="85DFD0"/>
      </a:folHlink>
    </a:clrScheme>
    <a:fontScheme name="Flow">
      <a:majorFont>
        <a:latin typeface="Calibri"/>
        <a:ea typeface=""/>
        <a:cs typeface=""/>
        <a:font script="Jpan" typeface="ＭＳ Ｐゴシック"/>
        <a:font script="Hang" typeface="HY중고딕"/>
        <a:font script="Hans" typeface="隶书"/>
        <a:font script="Hant" typeface="微軟正黑體"/>
        <a:font script="Arab" typeface="Traditional Arabic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Constantia"/>
        <a:ea typeface=""/>
        <a:cs typeface=""/>
        <a:font script="Jpan" typeface="HGP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inorFont>
    </a:fontScheme>
    <a:fmtScheme name="Flow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satMod val="130000"/>
              </a:schemeClr>
            </a:gs>
            <a:gs pos="43000">
              <a:schemeClr val="phClr">
                <a:tint val="44000"/>
                <a:satMod val="165000"/>
              </a:schemeClr>
            </a:gs>
            <a:gs pos="93000">
              <a:schemeClr val="phClr">
                <a:tint val="15000"/>
                <a:satMod val="165000"/>
              </a:schemeClr>
            </a:gs>
            <a:gs pos="100000">
              <a:schemeClr val="phClr">
                <a:tint val="5000"/>
                <a:satMod val="250000"/>
              </a:schemeClr>
            </a:gs>
          </a:gsLst>
          <a:path path="circle">
            <a:fillToRect l="50000" t="130000" r="50000" b="-30000"/>
          </a:path>
        </a:gradFill>
        <a:gradFill rotWithShape="1">
          <a:gsLst>
            <a:gs pos="0">
              <a:schemeClr val="phClr">
                <a:tint val="98000"/>
                <a:shade val="25000"/>
                <a:satMod val="250000"/>
              </a:schemeClr>
            </a:gs>
            <a:gs pos="68000">
              <a:schemeClr val="phClr">
                <a:tint val="86000"/>
                <a:satMod val="115000"/>
              </a:schemeClr>
            </a:gs>
            <a:gs pos="100000">
              <a:schemeClr val="phClr">
                <a:tint val="50000"/>
                <a:satMod val="150000"/>
              </a:schemeClr>
            </a:gs>
          </a:gsLst>
          <a:path path="circle">
            <a:fillToRect l="50000" t="130000" r="50000" b="-30000"/>
          </a:path>
        </a:gradFill>
      </a:fillStyleLst>
      <a:lnStyleLst>
        <a:ln w="9525" cap="flat" cmpd="sng" algn="ctr">
          <a:solidFill>
            <a:schemeClr val="phClr">
              <a:shade val="50000"/>
              <a:satMod val="103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</a:effectStyle>
        <a:effectStyle>
          <a:effectLst>
            <a:outerShdw blurRad="57150" dist="38100" dir="5400000" algn="ctr" rotWithShape="0">
              <a:schemeClr val="phClr">
                <a:shade val="9000"/>
                <a:satMod val="105000"/>
                <a:alpha val="48000"/>
              </a:schemeClr>
            </a:outerShdw>
          </a:effectLst>
          <a:scene3d>
            <a:camera prst="orthographicFront" fov="0">
              <a:rot lat="0" lon="0" rev="0"/>
            </a:camera>
            <a:lightRig rig="glow" dir="tl">
              <a:rot lat="0" lon="0" rev="900000"/>
            </a:lightRig>
          </a:scene3d>
          <a:sp3d prstMaterial="powder"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0000"/>
                <a:satMod val="400000"/>
              </a:schemeClr>
            </a:gs>
            <a:gs pos="25000">
              <a:schemeClr val="phClr">
                <a:tint val="83000"/>
                <a:satMod val="320000"/>
              </a:schemeClr>
            </a:gs>
            <a:gs pos="100000">
              <a:schemeClr val="phClr">
                <a:shade val="15000"/>
                <a:satMod val="320000"/>
              </a:schemeClr>
            </a:gs>
          </a:gsLst>
          <a:path path="circle">
            <a:fillToRect l="10000" t="110000" r="1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50000"/>
              </a:schemeClr>
            </a:duotone>
          </a:blip>
          <a:tile tx="0" ty="0" sx="65000" sy="65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Adjacency</Template>
  <TotalTime>2830</TotalTime>
  <Words>1255</Words>
  <Application>Microsoft Office PowerPoint</Application>
  <PresentationFormat>On-screen Show (4:3)</PresentationFormat>
  <Paragraphs>114</Paragraphs>
  <Slides>19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19</vt:i4>
      </vt:variant>
    </vt:vector>
  </HeadingPairs>
  <TitlesOfParts>
    <vt:vector size="20" baseType="lpstr">
      <vt:lpstr>Flow</vt:lpstr>
      <vt:lpstr>Социалната и солидарна икономика в България  Правна уредба  Дирекция  „Жизнено равнище, демографска политика и социални инвестиции“</vt:lpstr>
      <vt:lpstr>ПОЛИТИЧЕСКА РАМКА</vt:lpstr>
      <vt:lpstr>Принос на проекта на Закон за предприятията на социалната и солидарна икономика</vt:lpstr>
      <vt:lpstr>Закон за предприятията на социалната и солидарна икономика(ЗПССИ)</vt:lpstr>
      <vt:lpstr>Какво е социална и солидарна икономика?</vt:lpstr>
      <vt:lpstr>PowerPoint Presentation</vt:lpstr>
      <vt:lpstr>Дефиниция – социално предприятие</vt:lpstr>
      <vt:lpstr>PowerPoint Presentation</vt:lpstr>
      <vt:lpstr>PowerPoint Presentation</vt:lpstr>
      <vt:lpstr>Насърчителни мерки</vt:lpstr>
      <vt:lpstr>Органите на местното самоуправление насърчават субектите на ССИ чрез:</vt:lpstr>
      <vt:lpstr>PowerPoint Presentation</vt:lpstr>
      <vt:lpstr>Насърчителни мерки за социалните предприятия</vt:lpstr>
      <vt:lpstr>СЕРТИФИКАТНА МАРКА „ПРОДУКТ НА СОЦИАЛНО ПРЕДПРИЯТИЕ“</vt:lpstr>
      <vt:lpstr>Насърчителни мерки за социалните предприятия клас А+ </vt:lpstr>
      <vt:lpstr>Насърчителни мерки за социалните предприятия клас А+ </vt:lpstr>
      <vt:lpstr>Насърчителни мерки за социалните предприятия клас А+ </vt:lpstr>
      <vt:lpstr>Сфери на социална добавена стойност на социалното предприемачество</vt:lpstr>
      <vt:lpstr>PowerPoint Presentation</vt:lpstr>
    </vt:vector>
  </TitlesOfParts>
  <Company>Grizli777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Joro</dc:creator>
  <cp:lastModifiedBy>Teodora Demireva</cp:lastModifiedBy>
  <cp:revision>286</cp:revision>
  <cp:lastPrinted>2018-04-27T07:34:30Z</cp:lastPrinted>
  <dcterms:created xsi:type="dcterms:W3CDTF">2013-02-26T09:20:41Z</dcterms:created>
  <dcterms:modified xsi:type="dcterms:W3CDTF">2019-04-17T13:02:58Z</dcterms:modified>
</cp:coreProperties>
</file>